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323" r:id="rId2"/>
    <p:sldId id="306" r:id="rId3"/>
    <p:sldId id="324" r:id="rId4"/>
    <p:sldId id="325" r:id="rId5"/>
    <p:sldId id="326" r:id="rId6"/>
    <p:sldId id="327" r:id="rId7"/>
    <p:sldId id="328" r:id="rId8"/>
    <p:sldId id="329" r:id="rId9"/>
    <p:sldId id="330" r:id="rId10"/>
    <p:sldId id="331" r:id="rId11"/>
    <p:sldId id="33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93238" autoAdjust="0"/>
  </p:normalViewPr>
  <p:slideViewPr>
    <p:cSldViewPr snapToGrid="0">
      <p:cViewPr>
        <p:scale>
          <a:sx n="71" d="100"/>
          <a:sy n="71" d="100"/>
        </p:scale>
        <p:origin x="-61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40534A-5481-4E66-893D-0042976BD816}" type="doc">
      <dgm:prSet loTypeId="urn:microsoft.com/office/officeart/2005/8/layout/list1" loCatId="list" qsTypeId="urn:microsoft.com/office/officeart/2005/8/quickstyle/simple1" qsCatId="simple" csTypeId="urn:microsoft.com/office/officeart/2005/8/colors/colorful4" csCatId="colorful" phldr="1"/>
      <dgm:spPr/>
      <dgm:t>
        <a:bodyPr/>
        <a:lstStyle/>
        <a:p>
          <a:pPr rtl="1"/>
          <a:endParaRPr lang="ar-SA"/>
        </a:p>
      </dgm:t>
    </dgm:pt>
    <dgm:pt modelId="{514D00D8-9479-4659-B903-4AC6D1BCF777}">
      <dgm:prSet phldrT="[Text]"/>
      <dgm:spPr/>
      <dgm:t>
        <a:bodyPr/>
        <a:lstStyle/>
        <a:p>
          <a:pPr rtl="1"/>
          <a:r>
            <a:rPr lang="ar-SA" b="1" dirty="0"/>
            <a:t>التقرير الوصفى </a:t>
          </a:r>
          <a:endParaRPr lang="ar-SA" dirty="0"/>
        </a:p>
      </dgm:t>
    </dgm:pt>
    <dgm:pt modelId="{67407DF5-6D9E-4F6E-86AE-62AB6767ACB1}" type="parTrans" cxnId="{C17B50D8-8EA8-4048-811F-20DD2CCA1D51}">
      <dgm:prSet/>
      <dgm:spPr/>
      <dgm:t>
        <a:bodyPr/>
        <a:lstStyle/>
        <a:p>
          <a:pPr rtl="1"/>
          <a:endParaRPr lang="ar-SA"/>
        </a:p>
      </dgm:t>
    </dgm:pt>
    <dgm:pt modelId="{8483AC56-7B5C-4F95-A97B-2B5E046A9701}" type="sibTrans" cxnId="{C17B50D8-8EA8-4048-811F-20DD2CCA1D51}">
      <dgm:prSet/>
      <dgm:spPr/>
      <dgm:t>
        <a:bodyPr/>
        <a:lstStyle/>
        <a:p>
          <a:pPr rtl="1"/>
          <a:endParaRPr lang="ar-SA"/>
        </a:p>
      </dgm:t>
    </dgm:pt>
    <dgm:pt modelId="{E27C2C21-8279-4B89-9175-E7C31C42CD21}">
      <dgm:prSet phldrT="[Text]"/>
      <dgm:spPr/>
      <dgm:t>
        <a:bodyPr/>
        <a:lstStyle/>
        <a:p>
          <a:pPr rtl="1"/>
          <a:r>
            <a:rPr lang="ar-SA" b="1" dirty="0"/>
            <a:t>التقرير التحليلى </a:t>
          </a:r>
          <a:endParaRPr lang="ar-SA" dirty="0"/>
        </a:p>
      </dgm:t>
    </dgm:pt>
    <dgm:pt modelId="{D3C349F7-3DAA-4EE2-A673-FEA5319486DF}" type="parTrans" cxnId="{B1D91419-C2E2-48F2-9712-FD99CC3A1F72}">
      <dgm:prSet/>
      <dgm:spPr/>
      <dgm:t>
        <a:bodyPr/>
        <a:lstStyle/>
        <a:p>
          <a:pPr rtl="1"/>
          <a:endParaRPr lang="ar-SA"/>
        </a:p>
      </dgm:t>
    </dgm:pt>
    <dgm:pt modelId="{9583DD15-33FC-4BE5-8682-D7905ABFDC23}" type="sibTrans" cxnId="{B1D91419-C2E2-48F2-9712-FD99CC3A1F72}">
      <dgm:prSet/>
      <dgm:spPr/>
      <dgm:t>
        <a:bodyPr/>
        <a:lstStyle/>
        <a:p>
          <a:pPr rtl="1"/>
          <a:endParaRPr lang="ar-SA"/>
        </a:p>
      </dgm:t>
    </dgm:pt>
    <dgm:pt modelId="{A357309E-606A-4A65-BFB5-E745328874DB}">
      <dgm:prSet phldrT="[Text]"/>
      <dgm:spPr/>
      <dgm:t>
        <a:bodyPr/>
        <a:lstStyle/>
        <a:p>
          <a:pPr rtl="1"/>
          <a:r>
            <a:rPr lang="ar-SA" b="1" dirty="0"/>
            <a:t>التقرير الشامل</a:t>
          </a:r>
          <a:endParaRPr lang="ar-SA" dirty="0"/>
        </a:p>
      </dgm:t>
    </dgm:pt>
    <dgm:pt modelId="{C42E97F0-92B6-4360-B806-1EEF1AA66B5E}" type="parTrans" cxnId="{4E382FDF-24B6-4FF8-9D1D-2FD2DF0B88B3}">
      <dgm:prSet/>
      <dgm:spPr/>
      <dgm:t>
        <a:bodyPr/>
        <a:lstStyle/>
        <a:p>
          <a:pPr rtl="1"/>
          <a:endParaRPr lang="ar-SA"/>
        </a:p>
      </dgm:t>
    </dgm:pt>
    <dgm:pt modelId="{652B8C33-D912-473B-8390-304B6006F982}" type="sibTrans" cxnId="{4E382FDF-24B6-4FF8-9D1D-2FD2DF0B88B3}">
      <dgm:prSet/>
      <dgm:spPr/>
      <dgm:t>
        <a:bodyPr/>
        <a:lstStyle/>
        <a:p>
          <a:pPr rtl="1"/>
          <a:endParaRPr lang="ar-SA"/>
        </a:p>
      </dgm:t>
    </dgm:pt>
    <dgm:pt modelId="{B16D6793-BE9E-41AB-AAF2-D6914F771177}" type="pres">
      <dgm:prSet presAssocID="{3140534A-5481-4E66-893D-0042976BD816}" presName="linear" presStyleCnt="0">
        <dgm:presLayoutVars>
          <dgm:dir/>
          <dgm:animLvl val="lvl"/>
          <dgm:resizeHandles val="exact"/>
        </dgm:presLayoutVars>
      </dgm:prSet>
      <dgm:spPr/>
      <dgm:t>
        <a:bodyPr/>
        <a:lstStyle/>
        <a:p>
          <a:endParaRPr lang="en-GB"/>
        </a:p>
      </dgm:t>
    </dgm:pt>
    <dgm:pt modelId="{365EDB1D-5082-4648-8D5A-C176C9715951}" type="pres">
      <dgm:prSet presAssocID="{514D00D8-9479-4659-B903-4AC6D1BCF777}" presName="parentLin" presStyleCnt="0"/>
      <dgm:spPr/>
    </dgm:pt>
    <dgm:pt modelId="{F80F9FD1-76D3-461A-9846-4B5EDC0BC711}" type="pres">
      <dgm:prSet presAssocID="{514D00D8-9479-4659-B903-4AC6D1BCF777}" presName="parentLeftMargin" presStyleLbl="node1" presStyleIdx="0" presStyleCnt="3"/>
      <dgm:spPr/>
      <dgm:t>
        <a:bodyPr/>
        <a:lstStyle/>
        <a:p>
          <a:endParaRPr lang="en-GB"/>
        </a:p>
      </dgm:t>
    </dgm:pt>
    <dgm:pt modelId="{4673AF3D-C56C-46CA-98E0-7699FA066EFE}" type="pres">
      <dgm:prSet presAssocID="{514D00D8-9479-4659-B903-4AC6D1BCF777}" presName="parentText" presStyleLbl="node1" presStyleIdx="0" presStyleCnt="3">
        <dgm:presLayoutVars>
          <dgm:chMax val="0"/>
          <dgm:bulletEnabled val="1"/>
        </dgm:presLayoutVars>
      </dgm:prSet>
      <dgm:spPr/>
      <dgm:t>
        <a:bodyPr/>
        <a:lstStyle/>
        <a:p>
          <a:endParaRPr lang="en-GB"/>
        </a:p>
      </dgm:t>
    </dgm:pt>
    <dgm:pt modelId="{128831AB-2084-4670-93D9-2CCEB36E9A3B}" type="pres">
      <dgm:prSet presAssocID="{514D00D8-9479-4659-B903-4AC6D1BCF777}" presName="negativeSpace" presStyleCnt="0"/>
      <dgm:spPr/>
    </dgm:pt>
    <dgm:pt modelId="{91F24345-0E82-4D46-BAF2-2FAD1416E2A3}" type="pres">
      <dgm:prSet presAssocID="{514D00D8-9479-4659-B903-4AC6D1BCF777}" presName="childText" presStyleLbl="conFgAcc1" presStyleIdx="0" presStyleCnt="3">
        <dgm:presLayoutVars>
          <dgm:bulletEnabled val="1"/>
        </dgm:presLayoutVars>
      </dgm:prSet>
      <dgm:spPr/>
    </dgm:pt>
    <dgm:pt modelId="{C110815E-C482-4396-9CB6-D3AD11603C57}" type="pres">
      <dgm:prSet presAssocID="{8483AC56-7B5C-4F95-A97B-2B5E046A9701}" presName="spaceBetweenRectangles" presStyleCnt="0"/>
      <dgm:spPr/>
    </dgm:pt>
    <dgm:pt modelId="{C42C607D-7DDB-48FE-999C-982C2B7CB0D9}" type="pres">
      <dgm:prSet presAssocID="{E27C2C21-8279-4B89-9175-E7C31C42CD21}" presName="parentLin" presStyleCnt="0"/>
      <dgm:spPr/>
    </dgm:pt>
    <dgm:pt modelId="{76FD51B9-0777-4697-98DA-BB07C6F2492C}" type="pres">
      <dgm:prSet presAssocID="{E27C2C21-8279-4B89-9175-E7C31C42CD21}" presName="parentLeftMargin" presStyleLbl="node1" presStyleIdx="0" presStyleCnt="3"/>
      <dgm:spPr/>
      <dgm:t>
        <a:bodyPr/>
        <a:lstStyle/>
        <a:p>
          <a:endParaRPr lang="en-GB"/>
        </a:p>
      </dgm:t>
    </dgm:pt>
    <dgm:pt modelId="{5F6A29B8-8578-497D-8665-4D15FFFD22B4}" type="pres">
      <dgm:prSet presAssocID="{E27C2C21-8279-4B89-9175-E7C31C42CD21}" presName="parentText" presStyleLbl="node1" presStyleIdx="1" presStyleCnt="3">
        <dgm:presLayoutVars>
          <dgm:chMax val="0"/>
          <dgm:bulletEnabled val="1"/>
        </dgm:presLayoutVars>
      </dgm:prSet>
      <dgm:spPr/>
      <dgm:t>
        <a:bodyPr/>
        <a:lstStyle/>
        <a:p>
          <a:endParaRPr lang="en-GB"/>
        </a:p>
      </dgm:t>
    </dgm:pt>
    <dgm:pt modelId="{D6D6CE9E-82C7-4828-8CFE-11559EA715ED}" type="pres">
      <dgm:prSet presAssocID="{E27C2C21-8279-4B89-9175-E7C31C42CD21}" presName="negativeSpace" presStyleCnt="0"/>
      <dgm:spPr/>
    </dgm:pt>
    <dgm:pt modelId="{40085A37-8A7D-415A-A777-4384B17A8412}" type="pres">
      <dgm:prSet presAssocID="{E27C2C21-8279-4B89-9175-E7C31C42CD21}" presName="childText" presStyleLbl="conFgAcc1" presStyleIdx="1" presStyleCnt="3">
        <dgm:presLayoutVars>
          <dgm:bulletEnabled val="1"/>
        </dgm:presLayoutVars>
      </dgm:prSet>
      <dgm:spPr/>
    </dgm:pt>
    <dgm:pt modelId="{5D3C63CF-FCDB-40E5-B2B5-5AACFFDA66F0}" type="pres">
      <dgm:prSet presAssocID="{9583DD15-33FC-4BE5-8682-D7905ABFDC23}" presName="spaceBetweenRectangles" presStyleCnt="0"/>
      <dgm:spPr/>
    </dgm:pt>
    <dgm:pt modelId="{5251D6B3-A955-4D04-9C37-4CEA620B0910}" type="pres">
      <dgm:prSet presAssocID="{A357309E-606A-4A65-BFB5-E745328874DB}" presName="parentLin" presStyleCnt="0"/>
      <dgm:spPr/>
    </dgm:pt>
    <dgm:pt modelId="{5350B0B3-89F6-493B-A72D-5B0C7BF6F41A}" type="pres">
      <dgm:prSet presAssocID="{A357309E-606A-4A65-BFB5-E745328874DB}" presName="parentLeftMargin" presStyleLbl="node1" presStyleIdx="1" presStyleCnt="3"/>
      <dgm:spPr/>
      <dgm:t>
        <a:bodyPr/>
        <a:lstStyle/>
        <a:p>
          <a:endParaRPr lang="en-GB"/>
        </a:p>
      </dgm:t>
    </dgm:pt>
    <dgm:pt modelId="{73B5F896-8706-4CEE-BEF5-1C88F9E24D2B}" type="pres">
      <dgm:prSet presAssocID="{A357309E-606A-4A65-BFB5-E745328874DB}" presName="parentText" presStyleLbl="node1" presStyleIdx="2" presStyleCnt="3">
        <dgm:presLayoutVars>
          <dgm:chMax val="0"/>
          <dgm:bulletEnabled val="1"/>
        </dgm:presLayoutVars>
      </dgm:prSet>
      <dgm:spPr/>
      <dgm:t>
        <a:bodyPr/>
        <a:lstStyle/>
        <a:p>
          <a:endParaRPr lang="en-GB"/>
        </a:p>
      </dgm:t>
    </dgm:pt>
    <dgm:pt modelId="{F65228E3-9CE7-4DD5-8566-CF5AB4929287}" type="pres">
      <dgm:prSet presAssocID="{A357309E-606A-4A65-BFB5-E745328874DB}" presName="negativeSpace" presStyleCnt="0"/>
      <dgm:spPr/>
    </dgm:pt>
    <dgm:pt modelId="{914CF7B4-9527-40CD-B8AD-0882D9878170}" type="pres">
      <dgm:prSet presAssocID="{A357309E-606A-4A65-BFB5-E745328874DB}" presName="childText" presStyleLbl="conFgAcc1" presStyleIdx="2" presStyleCnt="3" custLinFactY="-8639" custLinFactNeighborX="6202" custLinFactNeighborY="-100000">
        <dgm:presLayoutVars>
          <dgm:bulletEnabled val="1"/>
        </dgm:presLayoutVars>
      </dgm:prSet>
      <dgm:spPr/>
    </dgm:pt>
  </dgm:ptLst>
  <dgm:cxnLst>
    <dgm:cxn modelId="{389BE09C-2972-416B-8FC2-CE358EADF2E3}" type="presOf" srcId="{514D00D8-9479-4659-B903-4AC6D1BCF777}" destId="{4673AF3D-C56C-46CA-98E0-7699FA066EFE}" srcOrd="1" destOrd="0" presId="urn:microsoft.com/office/officeart/2005/8/layout/list1"/>
    <dgm:cxn modelId="{69537392-20AB-4D90-9962-D2F7DF05D4DB}" type="presOf" srcId="{A357309E-606A-4A65-BFB5-E745328874DB}" destId="{5350B0B3-89F6-493B-A72D-5B0C7BF6F41A}" srcOrd="0" destOrd="0" presId="urn:microsoft.com/office/officeart/2005/8/layout/list1"/>
    <dgm:cxn modelId="{9EE39BA8-9E60-4FB0-8711-3F5616A4BA38}" type="presOf" srcId="{3140534A-5481-4E66-893D-0042976BD816}" destId="{B16D6793-BE9E-41AB-AAF2-D6914F771177}" srcOrd="0" destOrd="0" presId="urn:microsoft.com/office/officeart/2005/8/layout/list1"/>
    <dgm:cxn modelId="{3C83A082-91C1-4D86-9F2C-60977870CBBE}" type="presOf" srcId="{E27C2C21-8279-4B89-9175-E7C31C42CD21}" destId="{76FD51B9-0777-4697-98DA-BB07C6F2492C}" srcOrd="0" destOrd="0" presId="urn:microsoft.com/office/officeart/2005/8/layout/list1"/>
    <dgm:cxn modelId="{4E382FDF-24B6-4FF8-9D1D-2FD2DF0B88B3}" srcId="{3140534A-5481-4E66-893D-0042976BD816}" destId="{A357309E-606A-4A65-BFB5-E745328874DB}" srcOrd="2" destOrd="0" parTransId="{C42E97F0-92B6-4360-B806-1EEF1AA66B5E}" sibTransId="{652B8C33-D912-473B-8390-304B6006F982}"/>
    <dgm:cxn modelId="{8B800FEA-8E08-4FBF-8BBE-147AECBD7AC1}" type="presOf" srcId="{514D00D8-9479-4659-B903-4AC6D1BCF777}" destId="{F80F9FD1-76D3-461A-9846-4B5EDC0BC711}" srcOrd="0" destOrd="0" presId="urn:microsoft.com/office/officeart/2005/8/layout/list1"/>
    <dgm:cxn modelId="{C17B50D8-8EA8-4048-811F-20DD2CCA1D51}" srcId="{3140534A-5481-4E66-893D-0042976BD816}" destId="{514D00D8-9479-4659-B903-4AC6D1BCF777}" srcOrd="0" destOrd="0" parTransId="{67407DF5-6D9E-4F6E-86AE-62AB6767ACB1}" sibTransId="{8483AC56-7B5C-4F95-A97B-2B5E046A9701}"/>
    <dgm:cxn modelId="{493A91D0-2312-4896-8C7B-B3FBC1A09295}" type="presOf" srcId="{A357309E-606A-4A65-BFB5-E745328874DB}" destId="{73B5F896-8706-4CEE-BEF5-1C88F9E24D2B}" srcOrd="1" destOrd="0" presId="urn:microsoft.com/office/officeart/2005/8/layout/list1"/>
    <dgm:cxn modelId="{B1D91419-C2E2-48F2-9712-FD99CC3A1F72}" srcId="{3140534A-5481-4E66-893D-0042976BD816}" destId="{E27C2C21-8279-4B89-9175-E7C31C42CD21}" srcOrd="1" destOrd="0" parTransId="{D3C349F7-3DAA-4EE2-A673-FEA5319486DF}" sibTransId="{9583DD15-33FC-4BE5-8682-D7905ABFDC23}"/>
    <dgm:cxn modelId="{E4A06991-6386-4515-8A9A-30E27F462CB1}" type="presOf" srcId="{E27C2C21-8279-4B89-9175-E7C31C42CD21}" destId="{5F6A29B8-8578-497D-8665-4D15FFFD22B4}" srcOrd="1" destOrd="0" presId="urn:microsoft.com/office/officeart/2005/8/layout/list1"/>
    <dgm:cxn modelId="{A2B71950-3D9E-4202-A8A6-224F6C99CC99}" type="presParOf" srcId="{B16D6793-BE9E-41AB-AAF2-D6914F771177}" destId="{365EDB1D-5082-4648-8D5A-C176C9715951}" srcOrd="0" destOrd="0" presId="urn:microsoft.com/office/officeart/2005/8/layout/list1"/>
    <dgm:cxn modelId="{72BD06A8-965E-43AA-A242-D15F48944C15}" type="presParOf" srcId="{365EDB1D-5082-4648-8D5A-C176C9715951}" destId="{F80F9FD1-76D3-461A-9846-4B5EDC0BC711}" srcOrd="0" destOrd="0" presId="urn:microsoft.com/office/officeart/2005/8/layout/list1"/>
    <dgm:cxn modelId="{91EC48F4-E55F-426D-A905-7E856346F32C}" type="presParOf" srcId="{365EDB1D-5082-4648-8D5A-C176C9715951}" destId="{4673AF3D-C56C-46CA-98E0-7699FA066EFE}" srcOrd="1" destOrd="0" presId="urn:microsoft.com/office/officeart/2005/8/layout/list1"/>
    <dgm:cxn modelId="{612F26A8-CD91-494E-A001-2719E86F30A1}" type="presParOf" srcId="{B16D6793-BE9E-41AB-AAF2-D6914F771177}" destId="{128831AB-2084-4670-93D9-2CCEB36E9A3B}" srcOrd="1" destOrd="0" presId="urn:microsoft.com/office/officeart/2005/8/layout/list1"/>
    <dgm:cxn modelId="{F278E339-DF2A-4935-9111-2E0034B3CA70}" type="presParOf" srcId="{B16D6793-BE9E-41AB-AAF2-D6914F771177}" destId="{91F24345-0E82-4D46-BAF2-2FAD1416E2A3}" srcOrd="2" destOrd="0" presId="urn:microsoft.com/office/officeart/2005/8/layout/list1"/>
    <dgm:cxn modelId="{E40FC54C-26F9-43E1-BFAE-667D4BBDE262}" type="presParOf" srcId="{B16D6793-BE9E-41AB-AAF2-D6914F771177}" destId="{C110815E-C482-4396-9CB6-D3AD11603C57}" srcOrd="3" destOrd="0" presId="urn:microsoft.com/office/officeart/2005/8/layout/list1"/>
    <dgm:cxn modelId="{FCF4ACFD-C6C0-4E01-B89C-01030B2FF629}" type="presParOf" srcId="{B16D6793-BE9E-41AB-AAF2-D6914F771177}" destId="{C42C607D-7DDB-48FE-999C-982C2B7CB0D9}" srcOrd="4" destOrd="0" presId="urn:microsoft.com/office/officeart/2005/8/layout/list1"/>
    <dgm:cxn modelId="{B4184A14-1839-419E-8119-073BB92F8ED4}" type="presParOf" srcId="{C42C607D-7DDB-48FE-999C-982C2B7CB0D9}" destId="{76FD51B9-0777-4697-98DA-BB07C6F2492C}" srcOrd="0" destOrd="0" presId="urn:microsoft.com/office/officeart/2005/8/layout/list1"/>
    <dgm:cxn modelId="{5CF1C0E7-D417-4A46-8DA2-AF8C795E51C9}" type="presParOf" srcId="{C42C607D-7DDB-48FE-999C-982C2B7CB0D9}" destId="{5F6A29B8-8578-497D-8665-4D15FFFD22B4}" srcOrd="1" destOrd="0" presId="urn:microsoft.com/office/officeart/2005/8/layout/list1"/>
    <dgm:cxn modelId="{4DBAC6D8-2138-4409-825D-64A70481743D}" type="presParOf" srcId="{B16D6793-BE9E-41AB-AAF2-D6914F771177}" destId="{D6D6CE9E-82C7-4828-8CFE-11559EA715ED}" srcOrd="5" destOrd="0" presId="urn:microsoft.com/office/officeart/2005/8/layout/list1"/>
    <dgm:cxn modelId="{E7A89F63-1E23-4649-A8F2-1AB01B414A57}" type="presParOf" srcId="{B16D6793-BE9E-41AB-AAF2-D6914F771177}" destId="{40085A37-8A7D-415A-A777-4384B17A8412}" srcOrd="6" destOrd="0" presId="urn:microsoft.com/office/officeart/2005/8/layout/list1"/>
    <dgm:cxn modelId="{29AAE673-8633-4640-A10C-93378D033F43}" type="presParOf" srcId="{B16D6793-BE9E-41AB-AAF2-D6914F771177}" destId="{5D3C63CF-FCDB-40E5-B2B5-5AACFFDA66F0}" srcOrd="7" destOrd="0" presId="urn:microsoft.com/office/officeart/2005/8/layout/list1"/>
    <dgm:cxn modelId="{F52C84A2-5682-49AE-B5BC-AB6C3407718C}" type="presParOf" srcId="{B16D6793-BE9E-41AB-AAF2-D6914F771177}" destId="{5251D6B3-A955-4D04-9C37-4CEA620B0910}" srcOrd="8" destOrd="0" presId="urn:microsoft.com/office/officeart/2005/8/layout/list1"/>
    <dgm:cxn modelId="{584E3151-6B64-484F-A45A-AE9AC3E4F4FE}" type="presParOf" srcId="{5251D6B3-A955-4D04-9C37-4CEA620B0910}" destId="{5350B0B3-89F6-493B-A72D-5B0C7BF6F41A}" srcOrd="0" destOrd="0" presId="urn:microsoft.com/office/officeart/2005/8/layout/list1"/>
    <dgm:cxn modelId="{CEE1D3C6-EF0B-4E9F-A890-3B4BA8C5DBCC}" type="presParOf" srcId="{5251D6B3-A955-4D04-9C37-4CEA620B0910}" destId="{73B5F896-8706-4CEE-BEF5-1C88F9E24D2B}" srcOrd="1" destOrd="0" presId="urn:microsoft.com/office/officeart/2005/8/layout/list1"/>
    <dgm:cxn modelId="{AE24F249-7D45-43A3-8689-C98A9E86BB2F}" type="presParOf" srcId="{B16D6793-BE9E-41AB-AAF2-D6914F771177}" destId="{F65228E3-9CE7-4DD5-8566-CF5AB4929287}" srcOrd="9" destOrd="0" presId="urn:microsoft.com/office/officeart/2005/8/layout/list1"/>
    <dgm:cxn modelId="{BCBD911C-B133-4797-AF64-E71E92C84B8E}" type="presParOf" srcId="{B16D6793-BE9E-41AB-AAF2-D6914F771177}" destId="{914CF7B4-9527-40CD-B8AD-0882D987817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F24345-0E82-4D46-BAF2-2FAD1416E2A3}">
      <dsp:nvSpPr>
        <dsp:cNvPr id="0" name=""/>
        <dsp:cNvSpPr/>
      </dsp:nvSpPr>
      <dsp:spPr>
        <a:xfrm>
          <a:off x="0" y="561747"/>
          <a:ext cx="7559869" cy="882000"/>
        </a:xfrm>
        <a:prstGeom prst="rect">
          <a:avLst/>
        </a:prstGeom>
        <a:solidFill>
          <a:schemeClr val="lt1">
            <a:alpha val="90000"/>
            <a:hueOff val="0"/>
            <a:satOff val="0"/>
            <a:lumOff val="0"/>
            <a:alphaOff val="0"/>
          </a:schemeClr>
        </a:solidFill>
        <a:ln w="15875"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73AF3D-C56C-46CA-98E0-7699FA066EFE}">
      <dsp:nvSpPr>
        <dsp:cNvPr id="0" name=""/>
        <dsp:cNvSpPr/>
      </dsp:nvSpPr>
      <dsp:spPr>
        <a:xfrm>
          <a:off x="377993" y="45147"/>
          <a:ext cx="5291908" cy="1033200"/>
        </a:xfrm>
        <a:prstGeom prst="roundRect">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022" tIns="0" rIns="200022" bIns="0" numCol="1" spcCol="1270" anchor="ctr" anchorCtr="0">
          <a:noAutofit/>
        </a:bodyPr>
        <a:lstStyle/>
        <a:p>
          <a:pPr lvl="0" algn="l" defTabSz="1555750" rtl="1">
            <a:lnSpc>
              <a:spcPct val="90000"/>
            </a:lnSpc>
            <a:spcBef>
              <a:spcPct val="0"/>
            </a:spcBef>
            <a:spcAft>
              <a:spcPct val="35000"/>
            </a:spcAft>
          </a:pPr>
          <a:r>
            <a:rPr lang="ar-SA" sz="3500" b="1" kern="1200" dirty="0"/>
            <a:t>التقرير الوصفى </a:t>
          </a:r>
          <a:endParaRPr lang="ar-SA" sz="3500" kern="1200" dirty="0"/>
        </a:p>
      </dsp:txBody>
      <dsp:txXfrm>
        <a:off x="428430" y="95584"/>
        <a:ext cx="5191034" cy="932326"/>
      </dsp:txXfrm>
    </dsp:sp>
    <dsp:sp modelId="{40085A37-8A7D-415A-A777-4384B17A8412}">
      <dsp:nvSpPr>
        <dsp:cNvPr id="0" name=""/>
        <dsp:cNvSpPr/>
      </dsp:nvSpPr>
      <dsp:spPr>
        <a:xfrm>
          <a:off x="0" y="2149348"/>
          <a:ext cx="7559869" cy="882000"/>
        </a:xfrm>
        <a:prstGeom prst="rect">
          <a:avLst/>
        </a:prstGeom>
        <a:solidFill>
          <a:schemeClr val="lt1">
            <a:alpha val="90000"/>
            <a:hueOff val="0"/>
            <a:satOff val="0"/>
            <a:lumOff val="0"/>
            <a:alphaOff val="0"/>
          </a:schemeClr>
        </a:solidFill>
        <a:ln w="15875" cap="rnd" cmpd="sng" algn="ctr">
          <a:solidFill>
            <a:schemeClr val="accent4">
              <a:hueOff val="-246306"/>
              <a:satOff val="7355"/>
              <a:lumOff val="2843"/>
              <a:alphaOff val="0"/>
            </a:schemeClr>
          </a:solidFill>
          <a:prstDash val="solid"/>
        </a:ln>
        <a:effectLst/>
      </dsp:spPr>
      <dsp:style>
        <a:lnRef idx="2">
          <a:scrgbClr r="0" g="0" b="0"/>
        </a:lnRef>
        <a:fillRef idx="1">
          <a:scrgbClr r="0" g="0" b="0"/>
        </a:fillRef>
        <a:effectRef idx="0">
          <a:scrgbClr r="0" g="0" b="0"/>
        </a:effectRef>
        <a:fontRef idx="minor"/>
      </dsp:style>
    </dsp:sp>
    <dsp:sp modelId="{5F6A29B8-8578-497D-8665-4D15FFFD22B4}">
      <dsp:nvSpPr>
        <dsp:cNvPr id="0" name=""/>
        <dsp:cNvSpPr/>
      </dsp:nvSpPr>
      <dsp:spPr>
        <a:xfrm>
          <a:off x="377993" y="1632748"/>
          <a:ext cx="5291908" cy="1033200"/>
        </a:xfrm>
        <a:prstGeom prst="roundRect">
          <a:avLst/>
        </a:prstGeom>
        <a:solidFill>
          <a:schemeClr val="accent4">
            <a:hueOff val="-246306"/>
            <a:satOff val="7355"/>
            <a:lumOff val="2843"/>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022" tIns="0" rIns="200022" bIns="0" numCol="1" spcCol="1270" anchor="ctr" anchorCtr="0">
          <a:noAutofit/>
        </a:bodyPr>
        <a:lstStyle/>
        <a:p>
          <a:pPr lvl="0" algn="l" defTabSz="1555750" rtl="1">
            <a:lnSpc>
              <a:spcPct val="90000"/>
            </a:lnSpc>
            <a:spcBef>
              <a:spcPct val="0"/>
            </a:spcBef>
            <a:spcAft>
              <a:spcPct val="35000"/>
            </a:spcAft>
          </a:pPr>
          <a:r>
            <a:rPr lang="ar-SA" sz="3500" b="1" kern="1200" dirty="0"/>
            <a:t>التقرير التحليلى </a:t>
          </a:r>
          <a:endParaRPr lang="ar-SA" sz="3500" kern="1200" dirty="0"/>
        </a:p>
      </dsp:txBody>
      <dsp:txXfrm>
        <a:off x="428430" y="1683185"/>
        <a:ext cx="5191034" cy="932326"/>
      </dsp:txXfrm>
    </dsp:sp>
    <dsp:sp modelId="{914CF7B4-9527-40CD-B8AD-0882D9878170}">
      <dsp:nvSpPr>
        <dsp:cNvPr id="0" name=""/>
        <dsp:cNvSpPr/>
      </dsp:nvSpPr>
      <dsp:spPr>
        <a:xfrm>
          <a:off x="0" y="3144152"/>
          <a:ext cx="7559869" cy="882000"/>
        </a:xfrm>
        <a:prstGeom prst="rect">
          <a:avLst/>
        </a:prstGeom>
        <a:solidFill>
          <a:schemeClr val="lt1">
            <a:alpha val="90000"/>
            <a:hueOff val="0"/>
            <a:satOff val="0"/>
            <a:lumOff val="0"/>
            <a:alphaOff val="0"/>
          </a:schemeClr>
        </a:solidFill>
        <a:ln w="15875" cap="rnd" cmpd="sng" algn="ctr">
          <a:solidFill>
            <a:schemeClr val="accent4">
              <a:hueOff val="-492612"/>
              <a:satOff val="14709"/>
              <a:lumOff val="5686"/>
              <a:alphaOff val="0"/>
            </a:schemeClr>
          </a:solidFill>
          <a:prstDash val="solid"/>
        </a:ln>
        <a:effectLst/>
      </dsp:spPr>
      <dsp:style>
        <a:lnRef idx="2">
          <a:scrgbClr r="0" g="0" b="0"/>
        </a:lnRef>
        <a:fillRef idx="1">
          <a:scrgbClr r="0" g="0" b="0"/>
        </a:fillRef>
        <a:effectRef idx="0">
          <a:scrgbClr r="0" g="0" b="0"/>
        </a:effectRef>
        <a:fontRef idx="minor"/>
      </dsp:style>
    </dsp:sp>
    <dsp:sp modelId="{73B5F896-8706-4CEE-BEF5-1C88F9E24D2B}">
      <dsp:nvSpPr>
        <dsp:cNvPr id="0" name=""/>
        <dsp:cNvSpPr/>
      </dsp:nvSpPr>
      <dsp:spPr>
        <a:xfrm>
          <a:off x="377993" y="3220348"/>
          <a:ext cx="5291908" cy="1033200"/>
        </a:xfrm>
        <a:prstGeom prst="roundRect">
          <a:avLst/>
        </a:prstGeom>
        <a:solidFill>
          <a:schemeClr val="accent4">
            <a:hueOff val="-492612"/>
            <a:satOff val="14709"/>
            <a:lumOff val="5686"/>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0022" tIns="0" rIns="200022" bIns="0" numCol="1" spcCol="1270" anchor="ctr" anchorCtr="0">
          <a:noAutofit/>
        </a:bodyPr>
        <a:lstStyle/>
        <a:p>
          <a:pPr lvl="0" algn="l" defTabSz="1555750" rtl="1">
            <a:lnSpc>
              <a:spcPct val="90000"/>
            </a:lnSpc>
            <a:spcBef>
              <a:spcPct val="0"/>
            </a:spcBef>
            <a:spcAft>
              <a:spcPct val="35000"/>
            </a:spcAft>
          </a:pPr>
          <a:r>
            <a:rPr lang="ar-SA" sz="3500" b="1" kern="1200" dirty="0"/>
            <a:t>التقرير الشامل</a:t>
          </a:r>
          <a:endParaRPr lang="ar-SA" sz="3500" kern="1200" dirty="0"/>
        </a:p>
      </dsp:txBody>
      <dsp:txXfrm>
        <a:off x="428430" y="3270785"/>
        <a:ext cx="5191034" cy="93232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050AF-CA48-4A9D-BA4C-70735E9DE42B}" type="datetimeFigureOut">
              <a:rPr lang="en-GB" smtClean="0"/>
              <a:t>20/03/2020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542B82-4090-4429-BC73-6443307F4947}" type="slidenum">
              <a:rPr lang="en-GB" smtClean="0"/>
              <a:t>‹#›</a:t>
            </a:fld>
            <a:endParaRPr lang="en-GB"/>
          </a:p>
        </p:txBody>
      </p:sp>
    </p:spTree>
    <p:extLst>
      <p:ext uri="{BB962C8B-B14F-4D97-AF65-F5344CB8AC3E}">
        <p14:creationId xmlns:p14="http://schemas.microsoft.com/office/powerpoint/2010/main" val="4197153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3/20/2020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62" y="85359"/>
            <a:ext cx="11957538" cy="6490210"/>
          </a:xfrm>
          <a:prstGeom prst="rect">
            <a:avLst/>
          </a:prstGeom>
        </p:spPr>
      </p:pic>
      <p:sp>
        <p:nvSpPr>
          <p:cNvPr id="8" name="Title 1">
            <a:extLst>
              <a:ext uri="{FF2B5EF4-FFF2-40B4-BE49-F238E27FC236}">
                <a16:creationId xmlns="" xmlns:a16="http://schemas.microsoft.com/office/drawing/2014/main" id="{9D3269D6-4A36-4194-B87B-5C78FB3FF86C}"/>
              </a:ext>
            </a:extLst>
          </p:cNvPr>
          <p:cNvSpPr txBox="1">
            <a:spLocks/>
          </p:cNvSpPr>
          <p:nvPr/>
        </p:nvSpPr>
        <p:spPr>
          <a:xfrm>
            <a:off x="4607169" y="616722"/>
            <a:ext cx="6350170" cy="914400"/>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8000" smtClean="0">
                <a:cs typeface="AL-Mateen" pitchFamily="2" charset="-78"/>
              </a:rPr>
              <a:t>البرامج الإخبارية</a:t>
            </a:r>
            <a:endParaRPr lang="ar-SA" sz="8000" dirty="0">
              <a:cs typeface="AL-Mateen" pitchFamily="2" charset="-78"/>
            </a:endParaRPr>
          </a:p>
        </p:txBody>
      </p:sp>
      <p:pic>
        <p:nvPicPr>
          <p:cNvPr id="9" name="Picture 8">
            <a:extLst>
              <a:ext uri="{FF2B5EF4-FFF2-40B4-BE49-F238E27FC236}">
                <a16:creationId xmlns="" xmlns:a16="http://schemas.microsoft.com/office/drawing/2014/main" id="{DF21D5F0-BDEA-4759-9389-D7744C890316}"/>
              </a:ext>
            </a:extLst>
          </p:cNvPr>
          <p:cNvPicPr>
            <a:picLocks noChangeAspect="1"/>
          </p:cNvPicPr>
          <p:nvPr/>
        </p:nvPicPr>
        <p:blipFill>
          <a:blip r:embed="rId3"/>
          <a:stretch>
            <a:fillRect/>
          </a:stretch>
        </p:blipFill>
        <p:spPr>
          <a:xfrm>
            <a:off x="2055326" y="3046906"/>
            <a:ext cx="9199862" cy="2805286"/>
          </a:xfrm>
          <a:prstGeom prst="rect">
            <a:avLst/>
          </a:prstGeom>
        </p:spPr>
      </p:pic>
      <p:sp>
        <p:nvSpPr>
          <p:cNvPr id="10" name="Title 1">
            <a:extLst>
              <a:ext uri="{FF2B5EF4-FFF2-40B4-BE49-F238E27FC236}">
                <a16:creationId xmlns="" xmlns:a16="http://schemas.microsoft.com/office/drawing/2014/main" id="{877AB640-2EA5-4554-B5A3-5F04C01442BF}"/>
              </a:ext>
            </a:extLst>
          </p:cNvPr>
          <p:cNvSpPr txBox="1">
            <a:spLocks/>
          </p:cNvSpPr>
          <p:nvPr/>
        </p:nvSpPr>
        <p:spPr>
          <a:xfrm>
            <a:off x="1586066" y="4995700"/>
            <a:ext cx="2485291" cy="472695"/>
          </a:xfrm>
          <a:prstGeom prst="rect">
            <a:avLst/>
          </a:prstGeom>
        </p:spPr>
        <p:txBody>
          <a:bodyPr vert="horz" lIns="91440" tIns="45720" rIns="91440" bIns="45720" rtlCol="0" anchor="b">
            <a:noAutofit/>
          </a:bodyPr>
          <a:lstStyle>
            <a:lvl1pPr algn="l" defTabSz="4572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EG" sz="2000" b="1" dirty="0" smtClean="0">
                <a:solidFill>
                  <a:schemeClr val="tx1"/>
                </a:solidFill>
                <a:latin typeface="Times New Roman" panose="02020603050405020304" pitchFamily="18" charset="0"/>
                <a:cs typeface="PT Bold Heading" panose="02010400000000000000" pitchFamily="2" charset="-78"/>
              </a:rPr>
              <a:t>د. عمرو الشيخه</a:t>
            </a:r>
            <a:endParaRPr lang="ar-SA" sz="2000" b="1" dirty="0">
              <a:solidFill>
                <a:schemeClr val="tx1"/>
              </a:solidFill>
              <a:latin typeface="Times New Roman" panose="02020603050405020304" pitchFamily="18" charset="0"/>
              <a:cs typeface="PT Bold Heading" panose="02010400000000000000" pitchFamily="2" charset="-78"/>
            </a:endParaRPr>
          </a:p>
        </p:txBody>
      </p:sp>
      <p:sp>
        <p:nvSpPr>
          <p:cNvPr id="11" name="Dodecagon 10">
            <a:extLst>
              <a:ext uri="{FF2B5EF4-FFF2-40B4-BE49-F238E27FC236}">
                <a16:creationId xmlns="" xmlns:a16="http://schemas.microsoft.com/office/drawing/2014/main" id="{18CAE28F-148F-4DE2-A077-70FB7DFC7868}"/>
              </a:ext>
            </a:extLst>
          </p:cNvPr>
          <p:cNvSpPr/>
          <p:nvPr/>
        </p:nvSpPr>
        <p:spPr>
          <a:xfrm>
            <a:off x="320261" y="84877"/>
            <a:ext cx="914400" cy="914400"/>
          </a:xfrm>
          <a:prstGeom prst="dodecagon">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r>
              <a:rPr lang="en-US" sz="4000" b="1" dirty="0">
                <a:ln w="22225">
                  <a:solidFill>
                    <a:schemeClr val="accent2"/>
                  </a:solidFill>
                  <a:prstDash val="solid"/>
                </a:ln>
                <a:solidFill>
                  <a:schemeClr val="accent2">
                    <a:lumMod val="40000"/>
                    <a:lumOff val="60000"/>
                  </a:schemeClr>
                </a:solidFill>
              </a:rPr>
              <a:t>2</a:t>
            </a:r>
            <a:endParaRPr lang="ar-SA" sz="4000" b="1" dirty="0">
              <a:ln w="22225">
                <a:solidFill>
                  <a:schemeClr val="accent2"/>
                </a:solidFill>
                <a:prstDash val="solid"/>
              </a:ln>
              <a:solidFill>
                <a:schemeClr val="accent2">
                  <a:lumMod val="40000"/>
                  <a:lumOff val="60000"/>
                </a:schemeClr>
              </a:solidFill>
            </a:endParaRPr>
          </a:p>
        </p:txBody>
      </p:sp>
      <p:sp>
        <p:nvSpPr>
          <p:cNvPr id="2" name="TextBox 1"/>
          <p:cNvSpPr txBox="1"/>
          <p:nvPr/>
        </p:nvSpPr>
        <p:spPr>
          <a:xfrm>
            <a:off x="2055325" y="4564814"/>
            <a:ext cx="1790533" cy="430887"/>
          </a:xfrm>
          <a:prstGeom prst="rect">
            <a:avLst/>
          </a:prstGeom>
          <a:noFill/>
        </p:spPr>
        <p:txBody>
          <a:bodyPr wrap="square" rtlCol="0">
            <a:spAutoFit/>
          </a:bodyPr>
          <a:lstStyle/>
          <a:p>
            <a:pPr algn="ctr"/>
            <a:r>
              <a:rPr lang="ar-SA" sz="2200" b="1" dirty="0">
                <a:latin typeface="Times New Roman" panose="02020603050405020304" pitchFamily="18" charset="0"/>
                <a:cs typeface="PT Bold Heading" panose="02010400000000000000" pitchFamily="2" charset="-78"/>
              </a:rPr>
              <a:t>د. سمية عرفات</a:t>
            </a:r>
            <a:endParaRPr lang="ar-EG" sz="2200" b="1" dirty="0">
              <a:latin typeface="Times New Roman" panose="02020603050405020304" pitchFamily="18" charset="0"/>
              <a:cs typeface="PT Bold Heading" panose="02010400000000000000" pitchFamily="2" charset="-78"/>
            </a:endParaRPr>
          </a:p>
        </p:txBody>
      </p:sp>
    </p:spTree>
    <p:extLst>
      <p:ext uri="{BB962C8B-B14F-4D97-AF65-F5344CB8AC3E}">
        <p14:creationId xmlns:p14="http://schemas.microsoft.com/office/powerpoint/2010/main" val="2939948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5200CF9-6D7E-46E6-9AD8-FB7B6524A054}"/>
              </a:ext>
            </a:extLst>
          </p:cNvPr>
          <p:cNvSpPr/>
          <p:nvPr/>
        </p:nvSpPr>
        <p:spPr>
          <a:xfrm>
            <a:off x="2099482" y="120688"/>
            <a:ext cx="9993085" cy="496483"/>
          </a:xfrm>
          <a:prstGeom prst="rect">
            <a:avLst/>
          </a:prstGeom>
        </p:spPr>
        <p:txBody>
          <a:bodyPr wrap="square">
            <a:spAutoFit/>
          </a:bodyPr>
          <a:lstStyle/>
          <a:p>
            <a:pPr algn="just" rtl="1">
              <a:lnSpc>
                <a:spcPct val="120000"/>
              </a:lnSpc>
              <a:spcAft>
                <a:spcPts val="0"/>
              </a:spcAft>
            </a:pPr>
            <a:r>
              <a:rPr lang="ar-SA" sz="2400" b="1" u="sng" dirty="0">
                <a:solidFill>
                  <a:srgbClr val="FF0000"/>
                </a:solidFill>
                <a:latin typeface="Times New Roman" panose="02020603050405020304" pitchFamily="18" charset="0"/>
                <a:ea typeface="Times New Roman" panose="02020603050405020304" pitchFamily="18" charset="0"/>
              </a:rPr>
              <a:t>الأسس والمعايير الفنية لإعداد التقرير الإخباري ( تابع) </a:t>
            </a:r>
            <a:r>
              <a:rPr lang="ar-SA" sz="2400" b="1" dirty="0">
                <a:solidFill>
                  <a:srgbClr val="FF0000"/>
                </a:solidFill>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AE7021C7-232D-4E68-AD23-03035A103F8B}"/>
              </a:ext>
            </a:extLst>
          </p:cNvPr>
          <p:cNvSpPr/>
          <p:nvPr/>
        </p:nvSpPr>
        <p:spPr>
          <a:xfrm>
            <a:off x="2286189" y="902287"/>
            <a:ext cx="9806378" cy="5537093"/>
          </a:xfrm>
          <a:prstGeom prst="rect">
            <a:avLst/>
          </a:prstGeom>
        </p:spPr>
        <p:txBody>
          <a:bodyPr wrap="square">
            <a:spAutoFit/>
          </a:bodyPr>
          <a:lstStyle/>
          <a:p>
            <a:pPr marL="457200" indent="-457200" algn="justLow" rtl="1">
              <a:lnSpc>
                <a:spcPct val="200000"/>
              </a:lnSpc>
              <a:spcAft>
                <a:spcPts val="0"/>
              </a:spcAft>
              <a:buFont typeface="+mj-lt"/>
              <a:buAutoNum type="arabicPeriod" startAt="4"/>
            </a:pPr>
            <a:r>
              <a:rPr lang="ar-SA" sz="2000" b="1" dirty="0">
                <a:latin typeface="Times New Roman" panose="02020603050405020304" pitchFamily="18" charset="0"/>
                <a:ea typeface="Times New Roman" panose="02020603050405020304" pitchFamily="18" charset="0"/>
              </a:rPr>
              <a:t>على كاتب التقرير الإخباري الابتعاد تماما عن التهويل والتهوين، بل عليه أن يكون موضوعيا فى كتاباته خاصة فيما يتعلق بآرائه وانطباعاته الذاتية نحو تفاصيل الحدث الذى يقوم بتغطيته .</a:t>
            </a:r>
            <a:endParaRPr lang="en-US" sz="2000" b="1" dirty="0">
              <a:latin typeface="Times New Roman" panose="02020603050405020304" pitchFamily="18" charset="0"/>
              <a:ea typeface="Times New Roman" panose="02020603050405020304" pitchFamily="18" charset="0"/>
            </a:endParaRPr>
          </a:p>
          <a:p>
            <a:pPr marL="457200" indent="-457200" algn="justLow" rtl="1">
              <a:lnSpc>
                <a:spcPct val="200000"/>
              </a:lnSpc>
              <a:spcAft>
                <a:spcPts val="0"/>
              </a:spcAft>
              <a:buFont typeface="+mj-lt"/>
              <a:buAutoNum type="arabicPeriod" startAt="4"/>
            </a:pPr>
            <a:r>
              <a:rPr lang="en-US" sz="2000" b="1" dirty="0">
                <a:latin typeface="Times New Roman" panose="02020603050405020304" pitchFamily="18" charset="0"/>
                <a:ea typeface="Times New Roman" panose="02020603050405020304" pitchFamily="18" charset="0"/>
              </a:rPr>
              <a:t> </a:t>
            </a:r>
            <a:r>
              <a:rPr lang="ar-SA" sz="2000" b="1" dirty="0">
                <a:latin typeface="Times New Roman" panose="02020603050405020304" pitchFamily="18" charset="0"/>
                <a:ea typeface="Times New Roman" panose="02020603050405020304" pitchFamily="18" charset="0"/>
              </a:rPr>
              <a:t>لتقرير الإخباري الجيد هو الذى يتضمن أكثر من فقرة فى زمن محدد، لا يتعدى ثلاث دقائق، كان يتضمن نصا مكتوبا وتصريحا لمسئول وصورة صوتية من موقع الحدث .</a:t>
            </a:r>
            <a:endParaRPr lang="en-US" sz="2000" b="1" dirty="0">
              <a:latin typeface="Times New Roman" panose="02020603050405020304" pitchFamily="18" charset="0"/>
              <a:ea typeface="Times New Roman" panose="02020603050405020304" pitchFamily="18" charset="0"/>
            </a:endParaRPr>
          </a:p>
          <a:p>
            <a:pPr marL="457200" indent="-457200" algn="justLow" rtl="1">
              <a:lnSpc>
                <a:spcPct val="200000"/>
              </a:lnSpc>
              <a:spcAft>
                <a:spcPts val="0"/>
              </a:spcAft>
              <a:buFont typeface="+mj-lt"/>
              <a:buAutoNum type="arabicPeriod" startAt="4"/>
            </a:pPr>
            <a:r>
              <a:rPr lang="ar-SA" sz="2000" b="1" dirty="0">
                <a:latin typeface="Times New Roman" panose="02020603050405020304" pitchFamily="18" charset="0"/>
                <a:ea typeface="Times New Roman" panose="02020603050405020304" pitchFamily="18" charset="0"/>
              </a:rPr>
              <a:t>يجب أن يحوى التقرير الخبر أو الواقعة الأصلية فى البداية بشكل مختصر جدا، ثم يركز على التفاصيل بشرط أن تكون أساسية وضرورية وتلقى الأضواء على الخبر .</a:t>
            </a:r>
            <a:endParaRPr lang="en-US" sz="20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8DAE3CE-363F-488E-9E53-3E8AF28E7000}"/>
              </a:ext>
            </a:extLst>
          </p:cNvPr>
          <p:cNvSpPr/>
          <p:nvPr/>
        </p:nvSpPr>
        <p:spPr>
          <a:xfrm>
            <a:off x="2099482" y="120688"/>
            <a:ext cx="9993085" cy="496483"/>
          </a:xfrm>
          <a:prstGeom prst="rect">
            <a:avLst/>
          </a:prstGeom>
        </p:spPr>
        <p:txBody>
          <a:bodyPr wrap="square">
            <a:spAutoFit/>
          </a:bodyPr>
          <a:lstStyle/>
          <a:p>
            <a:pPr algn="just" rtl="1">
              <a:lnSpc>
                <a:spcPct val="120000"/>
              </a:lnSpc>
              <a:spcAft>
                <a:spcPts val="0"/>
              </a:spcAft>
            </a:pPr>
            <a:r>
              <a:rPr lang="ar-SA" sz="2400" b="1" u="sng" dirty="0">
                <a:solidFill>
                  <a:srgbClr val="FF0000"/>
                </a:solidFill>
                <a:latin typeface="Times New Roman" panose="02020603050405020304" pitchFamily="18" charset="0"/>
                <a:ea typeface="Times New Roman" panose="02020603050405020304" pitchFamily="18" charset="0"/>
              </a:rPr>
              <a:t>الأسس والمعايير الفنية لإعداد التقرير الإخباري ( تابع) </a:t>
            </a:r>
            <a:r>
              <a:rPr lang="ar-SA" sz="2400" b="1" dirty="0">
                <a:solidFill>
                  <a:srgbClr val="FF0000"/>
                </a:solidFill>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8BC0007C-6F6E-457D-ACDC-F2DBE45BF680}"/>
              </a:ext>
            </a:extLst>
          </p:cNvPr>
          <p:cNvSpPr/>
          <p:nvPr/>
        </p:nvSpPr>
        <p:spPr>
          <a:xfrm>
            <a:off x="2096507" y="922989"/>
            <a:ext cx="9911989" cy="4524315"/>
          </a:xfrm>
          <a:prstGeom prst="rect">
            <a:avLst/>
          </a:prstGeom>
        </p:spPr>
        <p:txBody>
          <a:bodyPr wrap="square">
            <a:spAutoFit/>
          </a:bodyPr>
          <a:lstStyle/>
          <a:p>
            <a:pPr marL="457200" indent="-457200" algn="justLow" rtl="1">
              <a:lnSpc>
                <a:spcPct val="200000"/>
              </a:lnSpc>
              <a:spcAft>
                <a:spcPts val="0"/>
              </a:spcAft>
              <a:buFont typeface="+mj-lt"/>
              <a:buAutoNum type="arabicPeriod" startAt="7"/>
            </a:pPr>
            <a:r>
              <a:rPr lang="ar-SA" sz="2400" b="1" dirty="0" smtClean="0">
                <a:latin typeface="Times New Roman" panose="02020603050405020304" pitchFamily="18" charset="0"/>
                <a:ea typeface="Times New Roman" panose="02020603050405020304" pitchFamily="18" charset="0"/>
              </a:rPr>
              <a:t>يجب </a:t>
            </a:r>
            <a:r>
              <a:rPr lang="ar-SA" sz="2400" b="1" dirty="0">
                <a:latin typeface="Times New Roman" panose="02020603050405020304" pitchFamily="18" charset="0"/>
                <a:ea typeface="Times New Roman" panose="02020603050405020304" pitchFamily="18" charset="0"/>
              </a:rPr>
              <a:t>أن يوضح التقرير الإخباري جوانب الخبر المختلفة من حيث نتائجه وآثاره، وذلك من خلال ردود الفعل الحقيقية وليس من خلال رأي ووجهة نظر المراسل أو المندوب، وإلا اصبح ذلك تعليقا أو تحليلا، وان كان من الضرورى أن يحوى التقرير ذاتية كاتبة، الا أن هذه الذاتية يجب ألا تطغى أبدا على الموضوعية فى العرض .</a:t>
            </a:r>
            <a:endParaRPr lang="en-US" sz="2400" b="1" dirty="0">
              <a:latin typeface="Times New Roman" panose="02020603050405020304" pitchFamily="18" charset="0"/>
              <a:ea typeface="Times New Roman" panose="02020603050405020304" pitchFamily="18" charset="0"/>
            </a:endParaRPr>
          </a:p>
          <a:p>
            <a:pPr marL="457200" indent="-457200" algn="justLow" rtl="1">
              <a:lnSpc>
                <a:spcPct val="200000"/>
              </a:lnSpc>
              <a:spcAft>
                <a:spcPts val="0"/>
              </a:spcAft>
              <a:buFont typeface="+mj-lt"/>
              <a:buAutoNum type="arabicPeriod" startAt="7"/>
            </a:pPr>
            <a:r>
              <a:rPr lang="ar-SA" sz="2400" b="1" dirty="0">
                <a:latin typeface="Times New Roman" panose="02020603050405020304" pitchFamily="18" charset="0"/>
                <a:ea typeface="Times New Roman" panose="02020603050405020304" pitchFamily="18" charset="0"/>
              </a:rPr>
              <a:t>يجب أن يأتى ترتيب المعلومات فى التقرير الإخباري متسلسلا منطقيا، بحيث تمهد كل معلومة الى ما بعدها وتؤدى </a:t>
            </a:r>
            <a:r>
              <a:rPr lang="ar-SA" sz="2400" b="1" dirty="0" smtClean="0">
                <a:latin typeface="Times New Roman" panose="02020603050405020304" pitchFamily="18" charset="0"/>
                <a:ea typeface="Times New Roman" panose="02020603050405020304" pitchFamily="18" charset="0"/>
              </a:rPr>
              <a:t>إليه</a:t>
            </a:r>
            <a:r>
              <a:rPr lang="ar-EG" sz="2400" b="1" dirty="0" smtClean="0">
                <a:latin typeface="Times New Roman" panose="02020603050405020304" pitchFamily="18" charset="0"/>
                <a:ea typeface="Times New Roman" panose="02020603050405020304" pitchFamily="18" charset="0"/>
              </a:rPr>
              <a:t>.</a:t>
            </a:r>
            <a:endParaRPr lang="en-US" sz="2400" b="1"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4ED31D5F-676C-466C-841F-2DD157D9AF6A}"/>
              </a:ext>
            </a:extLst>
          </p:cNvPr>
          <p:cNvSpPr/>
          <p:nvPr/>
        </p:nvSpPr>
        <p:spPr>
          <a:xfrm>
            <a:off x="1790376" y="171660"/>
            <a:ext cx="10152184" cy="5472267"/>
          </a:xfrm>
          <a:prstGeom prst="rect">
            <a:avLst/>
          </a:prstGeom>
        </p:spPr>
        <p:txBody>
          <a:bodyPr wrap="square">
            <a:spAutoFit/>
          </a:bodyPr>
          <a:lstStyle/>
          <a:p>
            <a:pPr algn="justLow" rtl="1">
              <a:lnSpc>
                <a:spcPct val="120000"/>
              </a:lnSpc>
              <a:spcAft>
                <a:spcPts val="0"/>
              </a:spcAft>
            </a:pPr>
            <a:r>
              <a:rPr lang="ar-SA" sz="2800" b="1" dirty="0">
                <a:solidFill>
                  <a:srgbClr val="FF0000"/>
                </a:solidFill>
                <a:latin typeface="Times New Roman" panose="02020603050405020304" pitchFamily="18" charset="0"/>
                <a:ea typeface="Times New Roman" panose="02020603050405020304" pitchFamily="18" charset="0"/>
              </a:rPr>
              <a:t>الجريدة والمجلة الإخبارية  :</a:t>
            </a:r>
            <a:endParaRPr lang="en-US" sz="2800" dirty="0">
              <a:latin typeface="Times New Roman" panose="02020603050405020304" pitchFamily="18" charset="0"/>
              <a:ea typeface="Times New Roman" panose="02020603050405020304" pitchFamily="18" charset="0"/>
            </a:endParaRPr>
          </a:p>
          <a:p>
            <a:pPr algn="justLow" rtl="1">
              <a:lnSpc>
                <a:spcPct val="150000"/>
              </a:lnSpc>
              <a:spcAft>
                <a:spcPts val="0"/>
              </a:spcAft>
            </a:pPr>
            <a:r>
              <a:rPr lang="ar-SA" sz="2400" b="1" dirty="0">
                <a:solidFill>
                  <a:srgbClr val="00B050"/>
                </a:solidFill>
                <a:latin typeface="Times New Roman" panose="02020603050405020304" pitchFamily="18" charset="0"/>
                <a:ea typeface="Times New Roman" panose="02020603050405020304" pitchFamily="18" charset="0"/>
              </a:rPr>
              <a:t>الجريدة الإخبارية </a:t>
            </a:r>
            <a:r>
              <a:rPr lang="ar-SA" sz="2400" b="1" dirty="0">
                <a:latin typeface="Times New Roman" panose="02020603050405020304" pitchFamily="18" charset="0"/>
                <a:ea typeface="Times New Roman" panose="02020603050405020304" pitchFamily="18" charset="0"/>
              </a:rPr>
              <a:t>عبارة عن برنامج إذاعى يتناول الأحداث التى وقعت على مدار اليوم من خلال الاخبار الموجزة، الحوار، الحديث المباشر (تحليل أو تعليق)، رسائل المستمعين </a:t>
            </a:r>
            <a:r>
              <a:rPr lang="en-US" sz="2400" b="1" dirty="0">
                <a:latin typeface="Simplified Arabic" panose="02020603050405020304" pitchFamily="18" charset="-78"/>
                <a:ea typeface="Times New Roman" panose="02020603050405020304" pitchFamily="18" charset="0"/>
              </a:rPr>
              <a:t>…</a:t>
            </a:r>
            <a:r>
              <a:rPr lang="ar-SA" sz="2400" b="1" dirty="0">
                <a:latin typeface="Times New Roman" panose="02020603050405020304" pitchFamily="18" charset="0"/>
                <a:ea typeface="Times New Roman" panose="02020603050405020304" pitchFamily="18" charset="0"/>
              </a:rPr>
              <a:t>الخ، وغير ذلك من الأشكال الإخبارية  والتى تقدم بأسلوب يتخذ مقومات الجريدة المطبوعة . </a:t>
            </a:r>
            <a:endParaRPr lang="ar-EG" sz="2400" b="1" dirty="0" smtClean="0">
              <a:latin typeface="Times New Roman" panose="02020603050405020304" pitchFamily="18" charset="0"/>
              <a:ea typeface="Times New Roman" panose="02020603050405020304" pitchFamily="18" charset="0"/>
            </a:endParaRPr>
          </a:p>
          <a:p>
            <a:pPr lvl="0" algn="justLow" rtl="1">
              <a:lnSpc>
                <a:spcPct val="150000"/>
              </a:lnSpc>
            </a:pPr>
            <a:r>
              <a:rPr lang="ar-SA" sz="2400" b="1" dirty="0">
                <a:solidFill>
                  <a:prstClr val="black"/>
                </a:solidFill>
                <a:latin typeface="Times New Roman" panose="02020603050405020304" pitchFamily="18" charset="0"/>
                <a:ea typeface="Times New Roman" panose="02020603050405020304" pitchFamily="18" charset="0"/>
              </a:rPr>
              <a:t>أما </a:t>
            </a:r>
            <a:r>
              <a:rPr lang="ar-SA" sz="2400" b="1" dirty="0">
                <a:solidFill>
                  <a:srgbClr val="00B050"/>
                </a:solidFill>
                <a:latin typeface="Times New Roman" panose="02020603050405020304" pitchFamily="18" charset="0"/>
                <a:ea typeface="Times New Roman" panose="02020603050405020304" pitchFamily="18" charset="0"/>
              </a:rPr>
              <a:t>المجلة الإخبارية  </a:t>
            </a:r>
            <a:r>
              <a:rPr lang="ar-SA" sz="2400" b="1" dirty="0">
                <a:solidFill>
                  <a:prstClr val="black"/>
                </a:solidFill>
                <a:latin typeface="Times New Roman" panose="02020603050405020304" pitchFamily="18" charset="0"/>
                <a:ea typeface="Times New Roman" panose="02020603050405020304" pitchFamily="18" charset="0"/>
              </a:rPr>
              <a:t>فتقوم على نفس أسس الجريدة الإخبارية، ولكنها ذات دورية متباعدة كأن تكون أسبوعية أو نصف أسبوعية أو شهرية بحيث تتعامل مع أهم الأحداث التى وقعت خلال هذه المدة .</a:t>
            </a:r>
            <a:endParaRPr lang="en-US" sz="2400" b="1" dirty="0">
              <a:solidFill>
                <a:prstClr val="black"/>
              </a:solidFill>
              <a:latin typeface="Times New Roman" panose="02020603050405020304" pitchFamily="18" charset="0"/>
              <a:ea typeface="Times New Roman" panose="02020603050405020304" pitchFamily="18" charset="0"/>
            </a:endParaRPr>
          </a:p>
          <a:p>
            <a:pPr lvl="0" algn="justLow" rtl="1">
              <a:lnSpc>
                <a:spcPct val="150000"/>
              </a:lnSpc>
            </a:pPr>
            <a:r>
              <a:rPr lang="ar-SA" sz="2400" b="1" dirty="0">
                <a:solidFill>
                  <a:prstClr val="black"/>
                </a:solidFill>
                <a:latin typeface="Times New Roman" panose="02020603050405020304" pitchFamily="18" charset="0"/>
                <a:ea typeface="Times New Roman" panose="02020603050405020304" pitchFamily="18" charset="0"/>
              </a:rPr>
              <a:t>وهى مرادفة للمجلة المطبوعة مع فارق بسيط هو أنها تتناول موضوعين أو ثلاثة موضوعات على الاكثر ومن خلالها يتم شرح الأحداث بكل الوسائل الممكنة ولذلك فهى تعتمد على الفنون الإخبارية الأخرى. </a:t>
            </a:r>
            <a:endParaRPr lang="en-US" sz="2400" b="1" dirty="0">
              <a:solidFill>
                <a:prstClr val="black"/>
              </a:solidFill>
              <a:latin typeface="Times New Roman" panose="02020603050405020304" pitchFamily="18" charset="0"/>
              <a:ea typeface="Times New Roman" panose="02020603050405020304" pitchFamily="18" charset="0"/>
            </a:endParaRPr>
          </a:p>
          <a:p>
            <a:pPr algn="justLow" rtl="1">
              <a:spcAft>
                <a:spcPts val="0"/>
              </a:spcAft>
            </a:pPr>
            <a:endParaRPr lang="en-US" sz="28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0641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0F3E2E7-436E-43CD-91B4-0934C3854285}"/>
              </a:ext>
            </a:extLst>
          </p:cNvPr>
          <p:cNvSpPr/>
          <p:nvPr/>
        </p:nvSpPr>
        <p:spPr>
          <a:xfrm>
            <a:off x="1831320" y="0"/>
            <a:ext cx="9918441" cy="5595378"/>
          </a:xfrm>
          <a:prstGeom prst="rect">
            <a:avLst/>
          </a:prstGeom>
        </p:spPr>
        <p:txBody>
          <a:bodyPr wrap="square">
            <a:spAutoFit/>
          </a:bodyPr>
          <a:lstStyle/>
          <a:p>
            <a:pPr algn="just" rtl="1">
              <a:lnSpc>
                <a:spcPct val="120000"/>
              </a:lnSpc>
              <a:spcAft>
                <a:spcPts val="0"/>
              </a:spcAft>
            </a:pPr>
            <a:r>
              <a:rPr lang="ar-SA" sz="2800" b="1" dirty="0">
                <a:solidFill>
                  <a:srgbClr val="FF0000"/>
                </a:solidFill>
                <a:latin typeface="Times New Roman" panose="02020603050405020304" pitchFamily="18" charset="0"/>
                <a:ea typeface="Times New Roman" panose="02020603050405020304" pitchFamily="18" charset="0"/>
              </a:rPr>
              <a:t>التقرير الإخباري :</a:t>
            </a:r>
            <a:endParaRPr lang="en-US" sz="2800" dirty="0">
              <a:latin typeface="Times New Roman" panose="02020603050405020304" pitchFamily="18" charset="0"/>
              <a:ea typeface="Times New Roman" panose="02020603050405020304" pitchFamily="18" charset="0"/>
            </a:endParaRPr>
          </a:p>
          <a:p>
            <a:pPr lvl="0" algn="just" rtl="1">
              <a:lnSpc>
                <a:spcPct val="150000"/>
              </a:lnSpc>
            </a:pPr>
            <a:r>
              <a:rPr lang="ar-SA" sz="2400" b="1" dirty="0">
                <a:latin typeface="Times New Roman" panose="02020603050405020304" pitchFamily="18" charset="0"/>
                <a:ea typeface="Times New Roman" panose="02020603050405020304" pitchFamily="18" charset="0"/>
              </a:rPr>
              <a:t>هو عبارة عن تفصيل لحدث أو موضوع أو نشاط، وان كان يتضمن رؤية ذاتية لكاتبه، ويقدم اما مكتوبا أو فى صورة رسالة صوتية يؤديها المندوب أو المرسل سواء كان داخليا أو خارجيا </a:t>
            </a:r>
            <a:r>
              <a:rPr lang="ar-SA" sz="2000" dirty="0" smtClean="0">
                <a:latin typeface="Times New Roman" panose="02020603050405020304" pitchFamily="18" charset="0"/>
                <a:ea typeface="Times New Roman" panose="02020603050405020304" pitchFamily="18" charset="0"/>
              </a:rPr>
              <a:t>.</a:t>
            </a:r>
            <a:r>
              <a:rPr lang="ar-SA" sz="2400" b="1" dirty="0">
                <a:solidFill>
                  <a:prstClr val="black"/>
                </a:solidFill>
                <a:latin typeface="Times New Roman" panose="02020603050405020304" pitchFamily="18" charset="0"/>
                <a:ea typeface="Times New Roman" panose="02020603050405020304" pitchFamily="18" charset="0"/>
              </a:rPr>
              <a:t> ويعتبر "التقرير الإخباري" أحد الأشكال الإذاعية  المهمة فى مجال العمل الإذاعى المسموع والمرئى، فإذا كانت نشرات الأخبار تهتم بتقديم تغطية سريعة للأحداث والأنشطة والفعاليات السياسية والاقتصادية والاجتماعية وغيرها، فإن التقارير الإخبارية  تركز على ما وراء الخبر، وتقدم تفاصيل لا يتسع لها الوقت المخصص للنشرات والمواجيز الإخبارية . </a:t>
            </a:r>
            <a:endParaRPr lang="ar-EG" sz="2400" b="1" dirty="0">
              <a:solidFill>
                <a:prstClr val="black"/>
              </a:solidFill>
              <a:latin typeface="Times New Roman" panose="02020603050405020304" pitchFamily="18" charset="0"/>
              <a:ea typeface="Times New Roman" panose="02020603050405020304" pitchFamily="18" charset="0"/>
            </a:endParaRPr>
          </a:p>
          <a:p>
            <a:pPr lvl="0" algn="just" rtl="1">
              <a:lnSpc>
                <a:spcPct val="150000"/>
              </a:lnSpc>
            </a:pPr>
            <a:r>
              <a:rPr lang="ar-SA" sz="2400" b="1" dirty="0">
                <a:solidFill>
                  <a:prstClr val="black"/>
                </a:solidFill>
                <a:latin typeface="Times New Roman" panose="02020603050405020304" pitchFamily="18" charset="0"/>
                <a:ea typeface="Times New Roman" panose="02020603050405020304" pitchFamily="18" charset="0"/>
              </a:rPr>
              <a:t>وقد يتولى إعداد التقرير الإخباري أحد المحررين المتمرسين فى العمل الإخباري بغرفة أو مركز الاخبار، لكن معظم التقارير الإخبارية فى العديد من إذاعات العالم، يتولى مسئوليتها مندوبون ومراسلون يوافون إذاعاتهم بتقاريرهم المكتوبة أو الصوتية من واقع الأحداث </a:t>
            </a:r>
            <a:r>
              <a:rPr lang="ar-SA" sz="2400" b="1" dirty="0" smtClean="0">
                <a:solidFill>
                  <a:prstClr val="black"/>
                </a:solidFill>
                <a:latin typeface="Times New Roman" panose="02020603050405020304" pitchFamily="18" charset="0"/>
                <a:ea typeface="Times New Roman" panose="02020603050405020304" pitchFamily="18" charset="0"/>
              </a:rPr>
              <a:t>.</a:t>
            </a:r>
            <a:endParaRPr lang="en-US" sz="2400" b="1" dirty="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34569C-FB49-46B1-B730-45FAF136556F}"/>
              </a:ext>
            </a:extLst>
          </p:cNvPr>
          <p:cNvSpPr/>
          <p:nvPr/>
        </p:nvSpPr>
        <p:spPr>
          <a:xfrm>
            <a:off x="9182033" y="267966"/>
            <a:ext cx="2773516" cy="496483"/>
          </a:xfrm>
          <a:prstGeom prst="rect">
            <a:avLst/>
          </a:prstGeom>
        </p:spPr>
        <p:txBody>
          <a:bodyPr wrap="none">
            <a:spAutoFit/>
          </a:bodyPr>
          <a:lstStyle/>
          <a:p>
            <a:pPr algn="just" rtl="1">
              <a:lnSpc>
                <a:spcPct val="12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rPr>
              <a:t>أنواع التقارير الإخبارية  :</a:t>
            </a:r>
            <a:endParaRPr lang="en-US" sz="2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xmlns="" id="{B7213270-0FA9-4048-BB36-040175690B9A}"/>
              </a:ext>
            </a:extLst>
          </p:cNvPr>
          <p:cNvSpPr/>
          <p:nvPr/>
        </p:nvSpPr>
        <p:spPr>
          <a:xfrm>
            <a:off x="7231178" y="743419"/>
            <a:ext cx="4724371" cy="400110"/>
          </a:xfrm>
          <a:prstGeom prst="rect">
            <a:avLst/>
          </a:prstGeom>
        </p:spPr>
        <p:txBody>
          <a:bodyPr wrap="none">
            <a:spAutoFit/>
          </a:bodyPr>
          <a:lstStyle/>
          <a:p>
            <a:pPr algn="r"/>
            <a:r>
              <a:rPr lang="ar-SA" sz="2000" b="1" dirty="0">
                <a:latin typeface="Times New Roman" panose="02020603050405020304" pitchFamily="18" charset="0"/>
                <a:ea typeface="Times New Roman" panose="02020603050405020304" pitchFamily="18" charset="0"/>
              </a:rPr>
              <a:t>يقسم أساتذة وخبراء الإعلام التقارير الإخبارية كما يلى:</a:t>
            </a:r>
            <a:endParaRPr lang="ar-SA" sz="2000" b="1" dirty="0"/>
          </a:p>
        </p:txBody>
      </p:sp>
      <p:graphicFrame>
        <p:nvGraphicFramePr>
          <p:cNvPr id="4" name="Diagram 3">
            <a:extLst>
              <a:ext uri="{FF2B5EF4-FFF2-40B4-BE49-F238E27FC236}">
                <a16:creationId xmlns:a16="http://schemas.microsoft.com/office/drawing/2014/main" xmlns="" id="{DA98E38E-51B5-416B-9F85-B2BF3237D2AD}"/>
              </a:ext>
            </a:extLst>
          </p:cNvPr>
          <p:cNvGraphicFramePr/>
          <p:nvPr>
            <p:extLst>
              <p:ext uri="{D42A27DB-BD31-4B8C-83A1-F6EECF244321}">
                <p14:modId xmlns:p14="http://schemas.microsoft.com/office/powerpoint/2010/main" val="2758584188"/>
              </p:ext>
            </p:extLst>
          </p:nvPr>
        </p:nvGraphicFramePr>
        <p:xfrm>
          <a:off x="2814735" y="1594639"/>
          <a:ext cx="7559869" cy="46640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34569C-FB49-46B1-B730-45FAF136556F}"/>
              </a:ext>
            </a:extLst>
          </p:cNvPr>
          <p:cNvSpPr/>
          <p:nvPr/>
        </p:nvSpPr>
        <p:spPr>
          <a:xfrm>
            <a:off x="8972040" y="267966"/>
            <a:ext cx="3193503" cy="561885"/>
          </a:xfrm>
          <a:prstGeom prst="rect">
            <a:avLst/>
          </a:prstGeom>
        </p:spPr>
        <p:txBody>
          <a:bodyPr wrap="none">
            <a:spAutoFit/>
          </a:bodyPr>
          <a:lstStyle/>
          <a:p>
            <a:pPr algn="just" rtl="1">
              <a:lnSpc>
                <a:spcPct val="120000"/>
              </a:lnSpc>
              <a:spcAft>
                <a:spcPts val="0"/>
              </a:spcAft>
            </a:pPr>
            <a:r>
              <a:rPr lang="ar-SA" sz="2800" b="1" dirty="0">
                <a:solidFill>
                  <a:srgbClr val="FF0000"/>
                </a:solidFill>
                <a:latin typeface="Times New Roman" panose="02020603050405020304" pitchFamily="18" charset="0"/>
                <a:ea typeface="Times New Roman" panose="02020603050405020304" pitchFamily="18" charset="0"/>
              </a:rPr>
              <a:t>أنواع التقارير الإخبارية  </a:t>
            </a:r>
            <a:r>
              <a:rPr lang="ar-SA" sz="2400" b="1" dirty="0">
                <a:solidFill>
                  <a:srgbClr val="FF0000"/>
                </a:solidFill>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grpSp>
        <p:nvGrpSpPr>
          <p:cNvPr id="3" name="Group 2">
            <a:extLst>
              <a:ext uri="{FF2B5EF4-FFF2-40B4-BE49-F238E27FC236}">
                <a16:creationId xmlns:a16="http://schemas.microsoft.com/office/drawing/2014/main" xmlns="" id="{83F806A2-E31A-472B-B6FC-A4C73D240FCC}"/>
              </a:ext>
            </a:extLst>
          </p:cNvPr>
          <p:cNvGrpSpPr/>
          <p:nvPr/>
        </p:nvGrpSpPr>
        <p:grpSpPr>
          <a:xfrm>
            <a:off x="3467810" y="838650"/>
            <a:ext cx="5144345" cy="794207"/>
            <a:chOff x="329064" y="1717469"/>
            <a:chExt cx="5714223" cy="1139762"/>
          </a:xfrm>
        </p:grpSpPr>
        <p:sp>
          <p:nvSpPr>
            <p:cNvPr id="4" name="Rectangle: Rounded Corners 23">
              <a:extLst>
                <a:ext uri="{FF2B5EF4-FFF2-40B4-BE49-F238E27FC236}">
                  <a16:creationId xmlns:a16="http://schemas.microsoft.com/office/drawing/2014/main" xmlns="" id="{7DB5C799-9DFC-4D8F-9BDE-0E8462FB58B8}"/>
                </a:ext>
              </a:extLst>
            </p:cNvPr>
            <p:cNvSpPr/>
            <p:nvPr/>
          </p:nvSpPr>
          <p:spPr>
            <a:xfrm>
              <a:off x="329064" y="1717469"/>
              <a:ext cx="5689600" cy="1079823"/>
            </a:xfrm>
            <a:prstGeom prst="roundRect">
              <a:avLst/>
            </a:pr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xmlns="" id="{FA87476D-3C71-4543-8EB2-90A3946F31F8}"/>
                </a:ext>
              </a:extLst>
            </p:cNvPr>
            <p:cNvSpPr txBox="1"/>
            <p:nvPr/>
          </p:nvSpPr>
          <p:spPr>
            <a:xfrm>
              <a:off x="459113" y="1882834"/>
              <a:ext cx="5584174" cy="97439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053" tIns="0" rIns="215053" bIns="0" numCol="1" spcCol="1270" anchor="ctr" anchorCtr="0">
              <a:noAutofit/>
            </a:bodyPr>
            <a:lstStyle/>
            <a:p>
              <a:pPr marL="0" lvl="0" indent="0" algn="ctr" defTabSz="2889250" rtl="1">
                <a:lnSpc>
                  <a:spcPct val="90000"/>
                </a:lnSpc>
                <a:spcBef>
                  <a:spcPct val="0"/>
                </a:spcBef>
                <a:spcAft>
                  <a:spcPct val="35000"/>
                </a:spcAft>
                <a:buNone/>
              </a:pPr>
              <a:r>
                <a:rPr lang="ar-SA" sz="3600" b="1" kern="1200" dirty="0"/>
                <a:t>التقرير الوصفى </a:t>
              </a:r>
              <a:endParaRPr lang="ar-SA" sz="3600" kern="1200" dirty="0"/>
            </a:p>
          </p:txBody>
        </p:sp>
      </p:grpSp>
      <p:sp>
        <p:nvSpPr>
          <p:cNvPr id="6" name="Rectangle 5">
            <a:extLst>
              <a:ext uri="{FF2B5EF4-FFF2-40B4-BE49-F238E27FC236}">
                <a16:creationId xmlns:a16="http://schemas.microsoft.com/office/drawing/2014/main" xmlns="" id="{13F0DEFF-D0F6-4ECF-B1D3-EF970A37479F}"/>
              </a:ext>
            </a:extLst>
          </p:cNvPr>
          <p:cNvSpPr/>
          <p:nvPr/>
        </p:nvSpPr>
        <p:spPr>
          <a:xfrm>
            <a:off x="2146041" y="2045447"/>
            <a:ext cx="9809508" cy="2934073"/>
          </a:xfrm>
          <a:prstGeom prst="rect">
            <a:avLst/>
          </a:prstGeom>
        </p:spPr>
        <p:txBody>
          <a:bodyPr wrap="square">
            <a:spAutoFit/>
          </a:bodyPr>
          <a:lstStyle/>
          <a:p>
            <a:pPr marL="144145" algn="just" rtl="1">
              <a:lnSpc>
                <a:spcPct val="200000"/>
              </a:lnSpc>
              <a:spcAft>
                <a:spcPts val="0"/>
              </a:spcAft>
            </a:pPr>
            <a:r>
              <a:rPr lang="ar-SA" sz="2400" b="1" dirty="0">
                <a:latin typeface="Times New Roman" panose="02020603050405020304" pitchFamily="18" charset="0"/>
                <a:ea typeface="Times New Roman" panose="02020603050405020304" pitchFamily="18" charset="0"/>
              </a:rPr>
              <a:t>ويكون بمثابة وصف صوتى للحدث من مكان الحدث، ويتضمن رؤية ذاتية للمراسل الاذاعى وانفعالات الموقف والوصف الحى للحدث فى موقعه الأصلى، وهو أمر يعجز كاتب التقرير الإخباري المتواجد فى غرفة أو مركز الأخبار التعبير عنه وتقديمه بالقوة والحيوية ولصدق كأداء المراسل فى موقع الحدث ذاته. </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34569C-FB49-46B1-B730-45FAF136556F}"/>
              </a:ext>
            </a:extLst>
          </p:cNvPr>
          <p:cNvSpPr/>
          <p:nvPr/>
        </p:nvSpPr>
        <p:spPr>
          <a:xfrm>
            <a:off x="9021733" y="267966"/>
            <a:ext cx="3094117" cy="561885"/>
          </a:xfrm>
          <a:prstGeom prst="rect">
            <a:avLst/>
          </a:prstGeom>
        </p:spPr>
        <p:txBody>
          <a:bodyPr wrap="none">
            <a:spAutoFit/>
          </a:bodyPr>
          <a:lstStyle/>
          <a:p>
            <a:pPr algn="just" rtl="1">
              <a:lnSpc>
                <a:spcPct val="120000"/>
              </a:lnSpc>
              <a:spcAft>
                <a:spcPts val="0"/>
              </a:spcAft>
            </a:pPr>
            <a:r>
              <a:rPr lang="ar-SA" sz="2800" b="1" dirty="0" smtClean="0">
                <a:solidFill>
                  <a:srgbClr val="FF0000"/>
                </a:solidFill>
                <a:latin typeface="Times New Roman" panose="02020603050405020304" pitchFamily="18" charset="0"/>
                <a:ea typeface="Times New Roman" panose="02020603050405020304" pitchFamily="18" charset="0"/>
              </a:rPr>
              <a:t>أنواع التقارير </a:t>
            </a:r>
            <a:r>
              <a:rPr lang="ar-SA" sz="2800" b="1" dirty="0">
                <a:solidFill>
                  <a:srgbClr val="FF0000"/>
                </a:solidFill>
                <a:latin typeface="Times New Roman" panose="02020603050405020304" pitchFamily="18" charset="0"/>
                <a:ea typeface="Times New Roman" panose="02020603050405020304" pitchFamily="18" charset="0"/>
              </a:rPr>
              <a:t>الإخبارية </a:t>
            </a:r>
            <a:r>
              <a:rPr lang="ar-SA" sz="2400" b="1" dirty="0" smtClean="0">
                <a:solidFill>
                  <a:srgbClr val="FF0000"/>
                </a:solidFill>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endParaRPr>
          </a:p>
        </p:txBody>
      </p:sp>
      <p:grpSp>
        <p:nvGrpSpPr>
          <p:cNvPr id="3" name="Group 2">
            <a:extLst>
              <a:ext uri="{FF2B5EF4-FFF2-40B4-BE49-F238E27FC236}">
                <a16:creationId xmlns:a16="http://schemas.microsoft.com/office/drawing/2014/main" xmlns="" id="{F0D6CFB5-5D83-4BB3-9F27-07E6698B47D9}"/>
              </a:ext>
            </a:extLst>
          </p:cNvPr>
          <p:cNvGrpSpPr/>
          <p:nvPr/>
        </p:nvGrpSpPr>
        <p:grpSpPr>
          <a:xfrm>
            <a:off x="3520722" y="764449"/>
            <a:ext cx="5689600" cy="933722"/>
            <a:chOff x="406400" y="1890153"/>
            <a:chExt cx="5689600" cy="1210320"/>
          </a:xfrm>
        </p:grpSpPr>
        <p:sp>
          <p:nvSpPr>
            <p:cNvPr id="4" name="Rectangle: Rounded Corners 20">
              <a:extLst>
                <a:ext uri="{FF2B5EF4-FFF2-40B4-BE49-F238E27FC236}">
                  <a16:creationId xmlns:a16="http://schemas.microsoft.com/office/drawing/2014/main" xmlns="" id="{BACC6B61-2A75-42F7-8607-0759C82D9101}"/>
                </a:ext>
              </a:extLst>
            </p:cNvPr>
            <p:cNvSpPr/>
            <p:nvPr/>
          </p:nvSpPr>
          <p:spPr>
            <a:xfrm>
              <a:off x="406400" y="1890153"/>
              <a:ext cx="5689600" cy="1210320"/>
            </a:xfrm>
            <a:prstGeom prst="roundRect">
              <a:avLst/>
            </a:prstGeom>
          </p:spPr>
          <p:style>
            <a:lnRef idx="2">
              <a:schemeClr val="lt1">
                <a:hueOff val="0"/>
                <a:satOff val="0"/>
                <a:lumOff val="0"/>
                <a:alphaOff val="0"/>
              </a:schemeClr>
            </a:lnRef>
            <a:fillRef idx="1">
              <a:schemeClr val="accent4">
                <a:hueOff val="6144868"/>
                <a:satOff val="0"/>
                <a:lumOff val="0"/>
                <a:alphaOff val="0"/>
              </a:schemeClr>
            </a:fillRef>
            <a:effectRef idx="0">
              <a:schemeClr val="accent4">
                <a:hueOff val="6144868"/>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xmlns="" id="{938FF2AD-9968-49EF-A184-5E4DDBAB9B7B}"/>
                </a:ext>
              </a:extLst>
            </p:cNvPr>
            <p:cNvSpPr txBox="1"/>
            <p:nvPr/>
          </p:nvSpPr>
          <p:spPr>
            <a:xfrm>
              <a:off x="465483" y="1949236"/>
              <a:ext cx="5571434" cy="10921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053" tIns="0" rIns="215053" bIns="0" numCol="1" spcCol="1270" anchor="ctr" anchorCtr="0">
              <a:noAutofit/>
            </a:bodyPr>
            <a:lstStyle/>
            <a:p>
              <a:pPr marL="0" lvl="0" indent="0" algn="ctr" defTabSz="1822450" rtl="1">
                <a:lnSpc>
                  <a:spcPct val="90000"/>
                </a:lnSpc>
                <a:spcBef>
                  <a:spcPct val="0"/>
                </a:spcBef>
                <a:spcAft>
                  <a:spcPct val="35000"/>
                </a:spcAft>
                <a:buNone/>
              </a:pPr>
              <a:r>
                <a:rPr lang="ar-SA" sz="3600" b="1" kern="1200" dirty="0"/>
                <a:t>التقرير التحليلى </a:t>
              </a:r>
              <a:endParaRPr lang="ar-SA" sz="3600" kern="1200" dirty="0"/>
            </a:p>
          </p:txBody>
        </p:sp>
      </p:grpSp>
      <p:sp>
        <p:nvSpPr>
          <p:cNvPr id="6" name="Rectangle 5">
            <a:extLst>
              <a:ext uri="{FF2B5EF4-FFF2-40B4-BE49-F238E27FC236}">
                <a16:creationId xmlns:a16="http://schemas.microsoft.com/office/drawing/2014/main" xmlns="" id="{B95A96E7-0EE4-4596-9770-9DAA449B7CDF}"/>
              </a:ext>
            </a:extLst>
          </p:cNvPr>
          <p:cNvSpPr/>
          <p:nvPr/>
        </p:nvSpPr>
        <p:spPr>
          <a:xfrm>
            <a:off x="2279704" y="2289677"/>
            <a:ext cx="9675845" cy="3046988"/>
          </a:xfrm>
          <a:prstGeom prst="rect">
            <a:avLst/>
          </a:prstGeom>
        </p:spPr>
        <p:txBody>
          <a:bodyPr wrap="square">
            <a:spAutoFit/>
          </a:bodyPr>
          <a:lstStyle/>
          <a:p>
            <a:pPr algn="justLow" rtl="1">
              <a:lnSpc>
                <a:spcPct val="200000"/>
              </a:lnSpc>
              <a:spcAft>
                <a:spcPts val="0"/>
              </a:spcAft>
            </a:pPr>
            <a:r>
              <a:rPr lang="ar-SA" sz="2400" b="1" dirty="0">
                <a:latin typeface="Times New Roman" panose="02020603050405020304" pitchFamily="18" charset="0"/>
                <a:ea typeface="Times New Roman" panose="02020603050405020304" pitchFamily="18" charset="0"/>
              </a:rPr>
              <a:t>ويتميز عن التقرير الوصفى فى أنه لا يقدم مجرد وصف شخصى للحدث، بل يضيف إليه تحليلا شخصيا لوجهة نظر المراسل كاتب التقرير، إلا انه من الضرورى التأكيد على أن التقرير التحليلى ليس تعليقا، فلا يجب على المراسل التوسع فى إبداء أرائه ووجهات نظره، بقدر ما يجب عليه تقديم تقرير يتسم بالتوازن والموضوعية والصدق والأمانة فى العرض</a:t>
            </a:r>
            <a:r>
              <a:rPr lang="ar-SA" sz="2000" dirty="0">
                <a:latin typeface="Times New Roman" panose="02020603050405020304" pitchFamily="18" charset="0"/>
                <a:ea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34569C-FB49-46B1-B730-45FAF136556F}"/>
              </a:ext>
            </a:extLst>
          </p:cNvPr>
          <p:cNvSpPr/>
          <p:nvPr/>
        </p:nvSpPr>
        <p:spPr>
          <a:xfrm>
            <a:off x="9182033" y="267966"/>
            <a:ext cx="2773516" cy="496483"/>
          </a:xfrm>
          <a:prstGeom prst="rect">
            <a:avLst/>
          </a:prstGeom>
        </p:spPr>
        <p:txBody>
          <a:bodyPr wrap="none">
            <a:spAutoFit/>
          </a:bodyPr>
          <a:lstStyle/>
          <a:p>
            <a:pPr algn="just" rtl="1">
              <a:lnSpc>
                <a:spcPct val="120000"/>
              </a:lnSpc>
              <a:spcAft>
                <a:spcPts val="0"/>
              </a:spcAft>
            </a:pPr>
            <a:r>
              <a:rPr lang="ar-SA" sz="2400" b="1" dirty="0">
                <a:solidFill>
                  <a:srgbClr val="FF0000"/>
                </a:solidFill>
                <a:latin typeface="Times New Roman" panose="02020603050405020304" pitchFamily="18" charset="0"/>
                <a:ea typeface="Times New Roman" panose="02020603050405020304" pitchFamily="18" charset="0"/>
              </a:rPr>
              <a:t>أنواع التقارير الإخبارية  :</a:t>
            </a:r>
            <a:endParaRPr lang="en-US" sz="2400" dirty="0">
              <a:effectLst/>
              <a:latin typeface="Times New Roman" panose="02020603050405020304" pitchFamily="18" charset="0"/>
              <a:ea typeface="Times New Roman" panose="02020603050405020304" pitchFamily="18" charset="0"/>
            </a:endParaRPr>
          </a:p>
        </p:txBody>
      </p:sp>
      <p:grpSp>
        <p:nvGrpSpPr>
          <p:cNvPr id="3" name="Group 2">
            <a:extLst>
              <a:ext uri="{FF2B5EF4-FFF2-40B4-BE49-F238E27FC236}">
                <a16:creationId xmlns:a16="http://schemas.microsoft.com/office/drawing/2014/main" xmlns="" id="{FEA5ED6B-DE72-4519-BB82-95CBD88EEA8A}"/>
              </a:ext>
            </a:extLst>
          </p:cNvPr>
          <p:cNvGrpSpPr/>
          <p:nvPr/>
        </p:nvGrpSpPr>
        <p:grpSpPr>
          <a:xfrm>
            <a:off x="3490946" y="764449"/>
            <a:ext cx="5689600" cy="840416"/>
            <a:chOff x="406400" y="3749913"/>
            <a:chExt cx="5689600" cy="1210320"/>
          </a:xfrm>
        </p:grpSpPr>
        <p:sp>
          <p:nvSpPr>
            <p:cNvPr id="4" name="Rectangle: Rounded Corners 20">
              <a:extLst>
                <a:ext uri="{FF2B5EF4-FFF2-40B4-BE49-F238E27FC236}">
                  <a16:creationId xmlns:a16="http://schemas.microsoft.com/office/drawing/2014/main" xmlns="" id="{68586A91-AB39-4DDA-894B-8BC9B23225A3}"/>
                </a:ext>
              </a:extLst>
            </p:cNvPr>
            <p:cNvSpPr/>
            <p:nvPr/>
          </p:nvSpPr>
          <p:spPr>
            <a:xfrm>
              <a:off x="406400" y="3749913"/>
              <a:ext cx="5689600" cy="1210320"/>
            </a:xfrm>
            <a:prstGeom prst="roundRect">
              <a:avLst/>
            </a:prstGeom>
          </p:spPr>
          <p:style>
            <a:lnRef idx="2">
              <a:schemeClr val="lt1">
                <a:hueOff val="0"/>
                <a:satOff val="0"/>
                <a:lumOff val="0"/>
                <a:alphaOff val="0"/>
              </a:schemeClr>
            </a:lnRef>
            <a:fillRef idx="1">
              <a:schemeClr val="accent4">
                <a:hueOff val="12289737"/>
                <a:satOff val="0"/>
                <a:lumOff val="0"/>
                <a:alphaOff val="0"/>
              </a:schemeClr>
            </a:fillRef>
            <a:effectRef idx="0">
              <a:schemeClr val="accent4">
                <a:hueOff val="12289737"/>
                <a:satOff val="0"/>
                <a:lumOff val="0"/>
                <a:alphaOff val="0"/>
              </a:schemeClr>
            </a:effectRef>
            <a:fontRef idx="minor">
              <a:schemeClr val="lt1"/>
            </a:fontRef>
          </p:style>
        </p:sp>
        <p:sp>
          <p:nvSpPr>
            <p:cNvPr id="5" name="Rectangle: Rounded Corners 4">
              <a:extLst>
                <a:ext uri="{FF2B5EF4-FFF2-40B4-BE49-F238E27FC236}">
                  <a16:creationId xmlns:a16="http://schemas.microsoft.com/office/drawing/2014/main" xmlns="" id="{694D500F-6EF8-4DBC-8D6E-0667CA7643DC}"/>
                </a:ext>
              </a:extLst>
            </p:cNvPr>
            <p:cNvSpPr txBox="1"/>
            <p:nvPr/>
          </p:nvSpPr>
          <p:spPr>
            <a:xfrm>
              <a:off x="465483" y="3808996"/>
              <a:ext cx="5571434" cy="10921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5053" tIns="0" rIns="215053" bIns="0" numCol="1" spcCol="1270" anchor="ctr" anchorCtr="0">
              <a:noAutofit/>
            </a:bodyPr>
            <a:lstStyle/>
            <a:p>
              <a:pPr marL="0" lvl="0" indent="0" algn="ctr" defTabSz="1822450" rtl="1">
                <a:lnSpc>
                  <a:spcPct val="90000"/>
                </a:lnSpc>
                <a:spcBef>
                  <a:spcPct val="0"/>
                </a:spcBef>
                <a:spcAft>
                  <a:spcPct val="35000"/>
                </a:spcAft>
                <a:buNone/>
              </a:pPr>
              <a:r>
                <a:rPr lang="ar-SA" sz="3600" b="1" kern="1200" dirty="0"/>
                <a:t>التقرير الشامل</a:t>
              </a:r>
              <a:endParaRPr lang="ar-SA" sz="3600" kern="1200" dirty="0"/>
            </a:p>
          </p:txBody>
        </p:sp>
      </p:grpSp>
      <p:sp>
        <p:nvSpPr>
          <p:cNvPr id="6" name="Rectangle 5">
            <a:extLst>
              <a:ext uri="{FF2B5EF4-FFF2-40B4-BE49-F238E27FC236}">
                <a16:creationId xmlns:a16="http://schemas.microsoft.com/office/drawing/2014/main" xmlns="" id="{3777FFCF-2816-490B-B52A-0815F4F5DB83}"/>
              </a:ext>
            </a:extLst>
          </p:cNvPr>
          <p:cNvSpPr/>
          <p:nvPr/>
        </p:nvSpPr>
        <p:spPr>
          <a:xfrm>
            <a:off x="1969477" y="1995691"/>
            <a:ext cx="9880401" cy="3785652"/>
          </a:xfrm>
          <a:prstGeom prst="rect">
            <a:avLst/>
          </a:prstGeom>
        </p:spPr>
        <p:txBody>
          <a:bodyPr wrap="square">
            <a:spAutoFit/>
          </a:bodyPr>
          <a:lstStyle/>
          <a:p>
            <a:pPr algn="just" rtl="1">
              <a:lnSpc>
                <a:spcPct val="200000"/>
              </a:lnSpc>
              <a:spcAft>
                <a:spcPts val="0"/>
              </a:spcAft>
            </a:pPr>
            <a:r>
              <a:rPr lang="ar-SA" sz="2400" b="1" dirty="0">
                <a:latin typeface="Times New Roman" panose="02020603050405020304" pitchFamily="18" charset="0"/>
                <a:ea typeface="Times New Roman" panose="02020603050405020304" pitchFamily="18" charset="0"/>
              </a:rPr>
              <a:t>وفيه يقوم المراسل بتغليف تقريره الإخباري بعناصر عدة، كتصريحات المسئولين، وهو خليط من التقرير الإخباري، والصورة الواقعية حيث يبدأ المراسل برواية وقائع الحدث ثم يقوم أحد المشتركين فى هذا الحدث بالتعليق أو التصريح، ثم يعود المندوب مرة أخرى لاستكمال حديثه، ويحصل المراسل على تعليق أو تصريح المسئول من خلال المؤتمرات الصحفية أو من خلال المقابلات الإعلامية التى ينفرد بها. </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B3CFF4D-0967-45A9-A025-85DB0822E544}"/>
              </a:ext>
            </a:extLst>
          </p:cNvPr>
          <p:cNvSpPr/>
          <p:nvPr/>
        </p:nvSpPr>
        <p:spPr>
          <a:xfrm>
            <a:off x="2071397" y="261257"/>
            <a:ext cx="9713166" cy="5386090"/>
          </a:xfrm>
          <a:prstGeom prst="rect">
            <a:avLst/>
          </a:prstGeom>
        </p:spPr>
        <p:txBody>
          <a:bodyPr wrap="square">
            <a:spAutoFit/>
          </a:bodyPr>
          <a:lstStyle/>
          <a:p>
            <a:pPr algn="just" rtl="1">
              <a:lnSpc>
                <a:spcPct val="200000"/>
              </a:lnSpc>
              <a:spcAft>
                <a:spcPts val="0"/>
              </a:spcAft>
            </a:pPr>
            <a:r>
              <a:rPr lang="ar-EG" sz="2800" b="1" dirty="0" smtClean="0">
                <a:solidFill>
                  <a:srgbClr val="FF0000"/>
                </a:solidFill>
                <a:latin typeface="Times New Roman" panose="02020603050405020304" pitchFamily="18" charset="0"/>
                <a:ea typeface="Times New Roman" panose="02020603050405020304" pitchFamily="18" charset="0"/>
              </a:rPr>
              <a:t>تابع: التقرير الشامل</a:t>
            </a:r>
            <a:endParaRPr lang="ar-EG" sz="2000" dirty="0" smtClean="0">
              <a:latin typeface="Times New Roman" panose="02020603050405020304" pitchFamily="18" charset="0"/>
              <a:ea typeface="Times New Roman" panose="02020603050405020304" pitchFamily="18" charset="0"/>
            </a:endParaRPr>
          </a:p>
          <a:p>
            <a:pPr algn="just" rtl="1">
              <a:lnSpc>
                <a:spcPct val="200000"/>
              </a:lnSpc>
              <a:spcAft>
                <a:spcPts val="0"/>
              </a:spcAft>
            </a:pPr>
            <a:r>
              <a:rPr lang="ar-SA" sz="2400" b="1" dirty="0" smtClean="0">
                <a:latin typeface="Times New Roman" panose="02020603050405020304" pitchFamily="18" charset="0"/>
                <a:ea typeface="Times New Roman" panose="02020603050405020304" pitchFamily="18" charset="0"/>
              </a:rPr>
              <a:t>ويقوم </a:t>
            </a:r>
            <a:r>
              <a:rPr lang="ar-SA" sz="2400" b="1" dirty="0">
                <a:latin typeface="Times New Roman" panose="02020603050405020304" pitchFamily="18" charset="0"/>
                <a:ea typeface="Times New Roman" panose="02020603050405020304" pitchFamily="18" charset="0"/>
              </a:rPr>
              <a:t>المراسل بمهمة عرض العناصر الرئيسية للحدث ثم التمهيد للصورة الصوتية،  وينصح خبراء الإعلام بضرورة أن تحتوى المقدمة التى يعدها المراسل على إجابات لأية تساؤلات يمكن أن تثيرها الصورة الصوتية، وليس مجرد تعريف بالشخصية التى حصل منها على تصريح مهم رأي أنه ضرورة لخدمة نصه المكتوب. وغالبا مايتم إعداد وتسجيل مقدمة التقرير الشامل فى موقع الحدث، أما مقدمة الصورة الصوتية فقد يتم اعدادها فى غرفة أو مركز الأخبار وتذاع من الاستديو.</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5200CF9-6D7E-46E6-9AD8-FB7B6524A054}"/>
              </a:ext>
            </a:extLst>
          </p:cNvPr>
          <p:cNvSpPr/>
          <p:nvPr/>
        </p:nvSpPr>
        <p:spPr>
          <a:xfrm>
            <a:off x="2099482" y="120688"/>
            <a:ext cx="9993085" cy="5521512"/>
          </a:xfrm>
          <a:prstGeom prst="rect">
            <a:avLst/>
          </a:prstGeom>
        </p:spPr>
        <p:txBody>
          <a:bodyPr wrap="square">
            <a:spAutoFit/>
          </a:bodyPr>
          <a:lstStyle/>
          <a:p>
            <a:pPr algn="just" rtl="1">
              <a:lnSpc>
                <a:spcPct val="120000"/>
              </a:lnSpc>
              <a:spcAft>
                <a:spcPts val="0"/>
              </a:spcAft>
            </a:pPr>
            <a:r>
              <a:rPr lang="ar-SA" sz="2400" b="1" u="sng" dirty="0">
                <a:solidFill>
                  <a:srgbClr val="FF0000"/>
                </a:solidFill>
                <a:latin typeface="Times New Roman" panose="02020603050405020304" pitchFamily="18" charset="0"/>
                <a:ea typeface="Times New Roman" panose="02020603050405020304" pitchFamily="18" charset="0"/>
              </a:rPr>
              <a:t>الأسس والمعايير الفنية لإعداد التقرير الإخباري</a:t>
            </a:r>
            <a:r>
              <a:rPr lang="ar-SA" sz="2400" b="1" dirty="0">
                <a:solidFill>
                  <a:srgbClr val="FF0000"/>
                </a:solidFill>
                <a:latin typeface="Times New Roman" panose="02020603050405020304" pitchFamily="18" charset="0"/>
                <a:ea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endParaRPr>
          </a:p>
          <a:p>
            <a:pPr marL="625475" indent="-3556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يجب أن يراعى كاتب التقرير الإخباري عامل الوقت فى الراديو أو التليفزيون، ومن ثم يجب عليه التركيز على المعلومات المهمة فى الحدث.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625475" indent="-3556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يجب أن يضع المراسل فى اعتباره تطور الأحداث بين لحظة وأخرى، كعدد ضحايا حادث ما- الذى يمكن أن يزيد عن الرقم الذى أورده فى تقريره، لذا فإن عليه أن يكون حذرا فى تناوله لجزئيات وأرقام وتفاصيل الحدث، كما يفضل ألا يذكر الوقت أو اليوم، فقد تضطر الإذاعة لإعادة إذاعة تقرير المراسل مرة أخرى فى وقت آخر بالمساء أو صباح اليوم التالى</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625475" indent="-355600" algn="just" rtl="1">
              <a:lnSpc>
                <a:spcPct val="150000"/>
              </a:lnSpc>
              <a:spcAft>
                <a:spcPts val="0"/>
              </a:spcAft>
              <a:buFont typeface="+mj-lt"/>
              <a:buAutoNum type="arabicPeriod"/>
            </a:pPr>
            <a:r>
              <a:rPr lang="ar-SA" sz="2400" b="1" dirty="0">
                <a:latin typeface="Times New Roman" panose="02020603050405020304" pitchFamily="18" charset="0"/>
                <a:ea typeface="Times New Roman" panose="02020603050405020304" pitchFamily="18" charset="0"/>
                <a:cs typeface="Times New Roman" panose="02020603050405020304" pitchFamily="18" charset="0"/>
              </a:rPr>
              <a:t>أن تكون لغة التقرير أقرب إلى لغة الإعلام الإخباري منها الى لغة الأدب، لذا يجب على كاتب التقارير أن يبتعد عن استخدام التركيبات المعقدة والجمل الطويلة والمحسنات اللفظية والكلمات الغريبة ، بل يجب عليه أن يستخدم الجمل البسيطة والالفاظ السهلة.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908251"/>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1617</TotalTime>
  <Words>814</Words>
  <Application>Microsoft Office PowerPoint</Application>
  <PresentationFormat>Custom</PresentationFormat>
  <Paragraphs>38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البرامج الإخبارية</dc:title>
  <dc:creator>Khaled M. Ayad</dc:creator>
  <cp:lastModifiedBy>ahmed ayad</cp:lastModifiedBy>
  <cp:revision>116</cp:revision>
  <dcterms:created xsi:type="dcterms:W3CDTF">2020-03-16T06:37:39Z</dcterms:created>
  <dcterms:modified xsi:type="dcterms:W3CDTF">2020-03-20T15:42:13Z</dcterms:modified>
</cp:coreProperties>
</file>